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8288000" cy="10287000"/>
  <p:notesSz cx="6858000" cy="9144000"/>
  <p:embeddedFontLst>
    <p:embeddedFont>
      <p:font typeface="BTL Noto Sans 1 Light" panose="020B0604020202020204" charset="0"/>
      <p:regular r:id="rId44"/>
    </p:embeddedFont>
    <p:embeddedFont>
      <p:font typeface="BTL Noto Sans 1 Semi-Bold" panose="020B0604020202020204" charset="0"/>
      <p:regular r:id="rId45"/>
    </p:embeddedFont>
    <p:embeddedFont>
      <p:font typeface="BTL Noto Sans 2 Light" panose="020B0604020202020204" charset="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3276" y="15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0.png"/><Relationship Id="rId7" Type="http://schemas.openxmlformats.org/officeDocument/2006/relationships/image" Target="../media/image5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62.png"/><Relationship Id="rId10" Type="http://schemas.openxmlformats.org/officeDocument/2006/relationships/image" Target="../media/image3.png"/><Relationship Id="rId4" Type="http://schemas.openxmlformats.org/officeDocument/2006/relationships/image" Target="../media/image61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0.jpeg"/><Relationship Id="rId7" Type="http://schemas.openxmlformats.org/officeDocument/2006/relationships/image" Target="../media/image7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51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26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4.png"/><Relationship Id="rId7" Type="http://schemas.openxmlformats.org/officeDocument/2006/relationships/image" Target="../media/image8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8.png"/><Relationship Id="rId7" Type="http://schemas.openxmlformats.org/officeDocument/2006/relationships/image" Target="../media/image8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2.png"/><Relationship Id="rId7" Type="http://schemas.openxmlformats.org/officeDocument/2006/relationships/image" Target="../media/image8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0.png"/><Relationship Id="rId4" Type="http://schemas.openxmlformats.org/officeDocument/2006/relationships/image" Target="../media/image10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1.png"/><Relationship Id="rId7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51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7.png"/><Relationship Id="rId7" Type="http://schemas.openxmlformats.org/officeDocument/2006/relationships/image" Target="../media/image107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1.png"/><Relationship Id="rId7" Type="http://schemas.openxmlformats.org/officeDocument/2006/relationships/image" Target="../media/image107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5.png"/><Relationship Id="rId7" Type="http://schemas.openxmlformats.org/officeDocument/2006/relationships/image" Target="../media/image107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3.png"/><Relationship Id="rId1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11" Type="http://schemas.openxmlformats.org/officeDocument/2006/relationships/image" Target="../media/image141.png"/><Relationship Id="rId5" Type="http://schemas.openxmlformats.org/officeDocument/2006/relationships/image" Target="../media/image137.png"/><Relationship Id="rId10" Type="http://schemas.openxmlformats.org/officeDocument/2006/relationships/image" Target="../media/image51.png"/><Relationship Id="rId4" Type="http://schemas.openxmlformats.org/officeDocument/2006/relationships/image" Target="../media/image136.png"/><Relationship Id="rId9" Type="http://schemas.openxmlformats.org/officeDocument/2006/relationships/image" Target="../media/image1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7.png"/><Relationship Id="rId7" Type="http://schemas.openxmlformats.org/officeDocument/2006/relationships/image" Target="../media/image146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1.png"/><Relationship Id="rId7" Type="http://schemas.openxmlformats.org/officeDocument/2006/relationships/image" Target="../media/image146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27.png"/><Relationship Id="rId7" Type="http://schemas.openxmlformats.org/officeDocument/2006/relationships/image" Target="../media/image162.png"/><Relationship Id="rId12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6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jpeg"/><Relationship Id="rId16" Type="http://schemas.openxmlformats.org/officeDocument/2006/relationships/image" Target="../media/image32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70.png"/><Relationship Id="rId7" Type="http://schemas.openxmlformats.org/officeDocument/2006/relationships/hyperlink" Target="https://btlnetvendas.com.br" TargetMode="External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tlnet.com.br/servicos-tecnicos-brasil" TargetMode="External"/><Relationship Id="rId11" Type="http://schemas.openxmlformats.org/officeDocument/2006/relationships/image" Target="../media/image174.png"/><Relationship Id="rId5" Type="http://schemas.openxmlformats.org/officeDocument/2006/relationships/image" Target="../media/image172.png"/><Relationship Id="rId10" Type="http://schemas.openxmlformats.org/officeDocument/2006/relationships/hyperlink" Target="https://btlsupportint.com" TargetMode="External"/><Relationship Id="rId4" Type="http://schemas.openxmlformats.org/officeDocument/2006/relationships/image" Target="../media/image171.png"/><Relationship Id="rId9" Type="http://schemas.openxmlformats.org/officeDocument/2006/relationships/image" Target="../media/image17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08" t="-5936" r="-8277" b="-2847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0" y="0"/>
            <a:ext cx="10991930" cy="10287000"/>
          </a:xfrm>
          <a:custGeom>
            <a:avLst/>
            <a:gdLst/>
            <a:ahLst/>
            <a:cxnLst/>
            <a:rect l="l" t="t" r="r" b="b"/>
            <a:pathLst>
              <a:path w="10991930" h="10287000">
                <a:moveTo>
                  <a:pt x="10991930" y="0"/>
                </a:moveTo>
                <a:lnTo>
                  <a:pt x="0" y="0"/>
                </a:lnTo>
                <a:lnTo>
                  <a:pt x="0" y="10287000"/>
                </a:lnTo>
                <a:lnTo>
                  <a:pt x="10991930" y="10287000"/>
                </a:lnTo>
                <a:lnTo>
                  <a:pt x="10991930" y="0"/>
                </a:lnTo>
                <a:close/>
              </a:path>
            </a:pathLst>
          </a:custGeom>
          <a:blipFill>
            <a:blip r:embed="rId3"/>
            <a:stretch>
              <a:fillRect t="-18612" r="-5092" b="-28177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349466" y="1954511"/>
            <a:ext cx="4249249" cy="930896"/>
            <a:chOff x="0" y="0"/>
            <a:chExt cx="5665665" cy="12411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52613" cy="1241195"/>
            </a:xfrm>
            <a:custGeom>
              <a:avLst/>
              <a:gdLst/>
              <a:ahLst/>
              <a:cxnLst/>
              <a:rect l="l" t="t" r="r" b="b"/>
              <a:pathLst>
                <a:path w="2652613" h="1241195">
                  <a:moveTo>
                    <a:pt x="0" y="0"/>
                  </a:moveTo>
                  <a:lnTo>
                    <a:pt x="2652613" y="0"/>
                  </a:lnTo>
                  <a:lnTo>
                    <a:pt x="2652613" y="1241195"/>
                  </a:lnTo>
                  <a:lnTo>
                    <a:pt x="0" y="1241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3058563" y="315123"/>
              <a:ext cx="2607102" cy="5842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6"/>
                </a:lnSpc>
              </a:pPr>
              <a:r>
                <a:rPr lang="en-US" sz="2647" b="1">
                  <a:solidFill>
                    <a:srgbClr val="FFFFFF"/>
                  </a:solidFill>
                  <a:latin typeface="BTL Noto Sans 1 Semi-Bold"/>
                  <a:ea typeface="BTL Noto Sans 1 Semi-Bold"/>
                  <a:cs typeface="BTL Noto Sans 1 Semi-Bold"/>
                  <a:sym typeface="BTL Noto Sans 1 Semi-Bold"/>
                </a:rPr>
                <a:t>AESTHETICS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3782584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283747" y="983506"/>
            <a:ext cx="5150641" cy="513302"/>
            <a:chOff x="0" y="0"/>
            <a:chExt cx="1356547" cy="1351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6547" cy="135191"/>
            </a:xfrm>
            <a:custGeom>
              <a:avLst/>
              <a:gdLst/>
              <a:ahLst/>
              <a:cxnLst/>
              <a:rect l="l" t="t" r="r" b="b"/>
              <a:pathLst>
                <a:path w="1356547" h="135191">
                  <a:moveTo>
                    <a:pt x="0" y="0"/>
                  </a:moveTo>
                  <a:lnTo>
                    <a:pt x="1356547" y="0"/>
                  </a:lnTo>
                  <a:lnTo>
                    <a:pt x="1356547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56547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59258" y="7017366"/>
            <a:ext cx="5395571" cy="513302"/>
            <a:chOff x="0" y="0"/>
            <a:chExt cx="1421056" cy="13519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73558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638563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635553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73558" y="76544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638563" y="76544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635553" y="76544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28700" y="1016049"/>
            <a:ext cx="1947141" cy="277132"/>
          </a:xfrm>
          <a:custGeom>
            <a:avLst/>
            <a:gdLst/>
            <a:ahLst/>
            <a:cxnLst/>
            <a:rect l="l" t="t" r="r" b="b"/>
            <a:pathLst>
              <a:path w="1947141" h="277132">
                <a:moveTo>
                  <a:pt x="0" y="0"/>
                </a:moveTo>
                <a:lnTo>
                  <a:pt x="1947141" y="0"/>
                </a:lnTo>
                <a:lnTo>
                  <a:pt x="1947141" y="277132"/>
                </a:lnTo>
                <a:lnTo>
                  <a:pt x="0" y="277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167157" y="-8791"/>
            <a:ext cx="5146011" cy="7715250"/>
          </a:xfrm>
          <a:custGeom>
            <a:avLst/>
            <a:gdLst/>
            <a:ahLst/>
            <a:cxnLst/>
            <a:rect l="l" t="t" r="r" b="b"/>
            <a:pathLst>
              <a:path w="5146011" h="7715250">
                <a:moveTo>
                  <a:pt x="0" y="0"/>
                </a:moveTo>
                <a:lnTo>
                  <a:pt x="5146012" y="0"/>
                </a:lnTo>
                <a:lnTo>
                  <a:pt x="5146012" y="7715250"/>
                </a:lnTo>
                <a:lnTo>
                  <a:pt x="0" y="77152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7283747" y="3782584"/>
            <a:ext cx="5150641" cy="513302"/>
            <a:chOff x="0" y="0"/>
            <a:chExt cx="1356547" cy="13519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56547" cy="135191"/>
            </a:xfrm>
            <a:custGeom>
              <a:avLst/>
              <a:gdLst/>
              <a:ahLst/>
              <a:cxnLst/>
              <a:rect l="l" t="t" r="r" b="b"/>
              <a:pathLst>
                <a:path w="1356547" h="135191">
                  <a:moveTo>
                    <a:pt x="0" y="0"/>
                  </a:moveTo>
                  <a:lnTo>
                    <a:pt x="1356547" y="0"/>
                  </a:lnTo>
                  <a:lnTo>
                    <a:pt x="1356547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356547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6615792" y="6233877"/>
            <a:ext cx="6546736" cy="3452381"/>
          </a:xfrm>
          <a:custGeom>
            <a:avLst/>
            <a:gdLst/>
            <a:ahLst/>
            <a:cxnLst/>
            <a:rect l="l" t="t" r="r" b="b"/>
            <a:pathLst>
              <a:path w="6546736" h="3452381">
                <a:moveTo>
                  <a:pt x="0" y="0"/>
                </a:moveTo>
                <a:lnTo>
                  <a:pt x="6546736" y="0"/>
                </a:lnTo>
                <a:lnTo>
                  <a:pt x="6546736" y="3452381"/>
                </a:lnTo>
                <a:lnTo>
                  <a:pt x="0" y="3452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059258" y="4369036"/>
            <a:ext cx="5613188" cy="240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Tecnologia não invasiva e não medicamentosa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Sessões com menos de 30 minutos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Modelo walk-in &amp; walk-out, sem tempo de recuperação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Operação simples e protocolos padronizados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aceitação e adesão ao tratamento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Ampliação do portfólio clínico para bem-estar mental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Potencial de receita recorrente com protocolo estruturado</a:t>
            </a:r>
          </a:p>
          <a:p>
            <a:pPr algn="l">
              <a:lnSpc>
                <a:spcPts val="2412"/>
              </a:lnSpc>
            </a:pPr>
            <a:endParaRPr lang="en-US" sz="12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88421" y="3828083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51058" y="1493206"/>
            <a:ext cx="5403772" cy="815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equilíbrio mental como parte essencial do resultado clínico.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51058" y="2402589"/>
            <a:ext cx="5304127" cy="123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EXOMIND amplia o conceito de cuidado na clínica médica ao integrar o bem-estar mental como componente fundamental dos resultados estéticos e terapêuticos através de uma abordagem não invasiva e inovadora que posiciona a clínica na convergência entre saúde, performance emocional e alta tecnologia.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412910" y="1029005"/>
            <a:ext cx="4401141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EXCLUSIVA TECNOLOGIA EXOTMS™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88421" y="7062864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57771" y="8962917"/>
            <a:ext cx="1261124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DIFICULDADE DE CONCENTRAÇÃO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090884" y="8962917"/>
            <a:ext cx="1524908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COMPULSÃO ALIMENTAR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219765" y="8962917"/>
            <a:ext cx="1261124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ALTERAÇÕES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SONO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57771" y="8135673"/>
            <a:ext cx="1261124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ESTRESSE CRÔNICO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090884" y="8135673"/>
            <a:ext cx="1524908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OSCILAÇÕES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HUMOR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219765" y="8135673"/>
            <a:ext cx="1261124" cy="31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SINTOMAS ANSIOSOS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283747" y="1539484"/>
            <a:ext cx="5613188" cy="2105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Tecnologia não invasiva e não medicamentosa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Sessões com menos de 30 minutos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Modelo walk-in &amp; walk-out, sem tempo de recuperação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Operação simples e protocolos padronizados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aceitação e adesão ao tratamento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Ampliação do portfólio clínico para bem-estar mental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Potencial de receita recorrente com protocolo estruturado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12910" y="3828083"/>
            <a:ext cx="4401141" cy="3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EXCLUSIVA TECNOLOGIA EXOTMS™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283747" y="4414388"/>
            <a:ext cx="5613188" cy="1495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Melhora significativa em escalas de estresse e ansiedade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Aumento de energia e disposição relatada pelos pacientes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Evolução positiva em indicadores de humor e motivação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taxa de satisfação e adesão ao protocolo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progressivos ao longo das sessões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35927"/>
            <a:ext cx="23275111" cy="10822927"/>
          </a:xfrm>
          <a:custGeom>
            <a:avLst/>
            <a:gdLst/>
            <a:ahLst/>
            <a:cxnLst/>
            <a:rect l="l" t="t" r="r" b="b"/>
            <a:pathLst>
              <a:path w="23275111" h="10822927">
                <a:moveTo>
                  <a:pt x="0" y="0"/>
                </a:moveTo>
                <a:lnTo>
                  <a:pt x="23275111" y="0"/>
                </a:lnTo>
                <a:lnTo>
                  <a:pt x="23275111" y="10822927"/>
                </a:lnTo>
                <a:lnTo>
                  <a:pt x="0" y="10822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4444464"/>
            <a:ext cx="5833699" cy="1222480"/>
          </a:xfrm>
          <a:custGeom>
            <a:avLst/>
            <a:gdLst/>
            <a:ahLst/>
            <a:cxnLst/>
            <a:rect l="l" t="t" r="r" b="b"/>
            <a:pathLst>
              <a:path w="5833699" h="1222480">
                <a:moveTo>
                  <a:pt x="0" y="0"/>
                </a:moveTo>
                <a:lnTo>
                  <a:pt x="5833699" y="0"/>
                </a:lnTo>
                <a:lnTo>
                  <a:pt x="5833699" y="1222479"/>
                </a:lnTo>
                <a:lnTo>
                  <a:pt x="0" y="1222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44000" y="5741803"/>
            <a:ext cx="535163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Uma plataforma, infinitas possibilidades</a:t>
            </a:r>
          </a:p>
        </p:txBody>
      </p:sp>
      <p:sp>
        <p:nvSpPr>
          <p:cNvPr id="5" name="Freeform 5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449050" cy="10462471"/>
            <a:chOff x="0" y="0"/>
            <a:chExt cx="1435141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5141" cy="2755548"/>
            </a:xfrm>
            <a:custGeom>
              <a:avLst/>
              <a:gdLst/>
              <a:ahLst/>
              <a:cxnLst/>
              <a:rect l="l" t="t" r="r" b="b"/>
              <a:pathLst>
                <a:path w="1435141" h="2755548">
                  <a:moveTo>
                    <a:pt x="0" y="0"/>
                  </a:moveTo>
                  <a:lnTo>
                    <a:pt x="1435141" y="0"/>
                  </a:lnTo>
                  <a:lnTo>
                    <a:pt x="1435141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35141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283619" y="5000241"/>
            <a:ext cx="2881365" cy="3327539"/>
          </a:xfrm>
          <a:custGeom>
            <a:avLst/>
            <a:gdLst/>
            <a:ahLst/>
            <a:cxnLst/>
            <a:rect l="l" t="t" r="r" b="b"/>
            <a:pathLst>
              <a:path w="2881365" h="3327539">
                <a:moveTo>
                  <a:pt x="0" y="0"/>
                </a:moveTo>
                <a:lnTo>
                  <a:pt x="2881366" y="0"/>
                </a:lnTo>
                <a:lnTo>
                  <a:pt x="2881366" y="3327539"/>
                </a:lnTo>
                <a:lnTo>
                  <a:pt x="0" y="3327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72" t="-31114" r="-61975" b="-406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15125" y="1028700"/>
            <a:ext cx="6172200" cy="9258300"/>
          </a:xfrm>
          <a:custGeom>
            <a:avLst/>
            <a:gdLst/>
            <a:ahLst/>
            <a:cxnLst/>
            <a:rect l="l" t="t" r="r" b="b"/>
            <a:pathLst>
              <a:path w="6172200" h="9258300">
                <a:moveTo>
                  <a:pt x="0" y="0"/>
                </a:moveTo>
                <a:lnTo>
                  <a:pt x="6172200" y="0"/>
                </a:lnTo>
                <a:lnTo>
                  <a:pt x="6172200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4907" y="1028700"/>
            <a:ext cx="2694606" cy="561742"/>
          </a:xfrm>
          <a:custGeom>
            <a:avLst/>
            <a:gdLst/>
            <a:ahLst/>
            <a:cxnLst/>
            <a:rect l="l" t="t" r="r" b="b"/>
            <a:pathLst>
              <a:path w="2694606" h="561742">
                <a:moveTo>
                  <a:pt x="0" y="0"/>
                </a:moveTo>
                <a:lnTo>
                  <a:pt x="2694606" y="0"/>
                </a:lnTo>
                <a:lnTo>
                  <a:pt x="2694606" y="561742"/>
                </a:lnTo>
                <a:lnTo>
                  <a:pt x="0" y="5617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229501" y="240981"/>
            <a:ext cx="3828998" cy="5885255"/>
          </a:xfrm>
          <a:custGeom>
            <a:avLst/>
            <a:gdLst/>
            <a:ahLst/>
            <a:cxnLst/>
            <a:rect l="l" t="t" r="r" b="b"/>
            <a:pathLst>
              <a:path w="3828998" h="5885255">
                <a:moveTo>
                  <a:pt x="0" y="0"/>
                </a:moveTo>
                <a:lnTo>
                  <a:pt x="3828998" y="0"/>
                </a:lnTo>
                <a:lnTo>
                  <a:pt x="3828998" y="5885255"/>
                </a:lnTo>
                <a:lnTo>
                  <a:pt x="0" y="58852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682340"/>
            <a:ext cx="3086100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Uma plataforma, infinitas possibilidades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74669" y="1542817"/>
            <a:ext cx="637856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 radiofrequência inteligente </a:t>
            </a:r>
            <a:r>
              <a:rPr lang="en-US" sz="20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que redefine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rejuvenescimento facial, corporal e íntimo.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74669" y="2506106"/>
            <a:ext cx="5895416" cy="145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Exion é uma plataforma de radiofrequência monopolar com cinco formas de aplicação, inteligência artificial integrada, aquecimento homogêneo e aplicadores para face, corpo, íntimo, resurfacing e microneedling com RF.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EXION estimula colágeno, elastina e, </a:t>
            </a:r>
            <a:r>
              <a:rPr lang="en-US" sz="12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de forma exclusiva no mercado, a produção natural de ácido hialurônico.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 b="1">
              <a:solidFill>
                <a:srgbClr val="FFFFFF"/>
              </a:solidFill>
              <a:latin typeface="BTL Noto Sans 1 Semi-Bold"/>
              <a:ea typeface="BTL Noto Sans 1 Semi-Bold"/>
              <a:cs typeface="BTL Noto Sans 1 Semi-Bold"/>
              <a:sym typeface="BTL Noto Sans 1 Semi-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15814" y="5732536"/>
            <a:ext cx="4463005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Controle térmico através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</a:t>
            </a: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Inteligência Artificial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15814" y="6644960"/>
            <a:ext cx="4327937" cy="145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tecnologia de IA do EXION ajusta automaticamente a entrega térmica conforme o tipo de tecido, respeitando profundidade, resistência e o tempo ideal de aquecimento.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resultado são tratamentos seguros, uniformes e altamente personalizados, com menor desconforto e maior estímulo dérmico e subdérmico.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3782584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13585" y="4997826"/>
            <a:ext cx="904070" cy="1150558"/>
            <a:chOff x="0" y="0"/>
            <a:chExt cx="331361" cy="4217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1122259">
            <a:off x="7061716" y="3922640"/>
            <a:ext cx="2002736" cy="2282346"/>
          </a:xfrm>
          <a:custGeom>
            <a:avLst/>
            <a:gdLst/>
            <a:ahLst/>
            <a:cxnLst/>
            <a:rect l="l" t="t" r="r" b="b"/>
            <a:pathLst>
              <a:path w="2002736" h="2282346">
                <a:moveTo>
                  <a:pt x="0" y="0"/>
                </a:moveTo>
                <a:lnTo>
                  <a:pt x="2002736" y="0"/>
                </a:lnTo>
                <a:lnTo>
                  <a:pt x="2002736" y="2282347"/>
                </a:lnTo>
                <a:lnTo>
                  <a:pt x="0" y="22823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1623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7283747" y="3395729"/>
            <a:ext cx="904070" cy="1150558"/>
            <a:chOff x="0" y="0"/>
            <a:chExt cx="331361" cy="4217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1173657">
            <a:off x="7241441" y="3153104"/>
            <a:ext cx="988682" cy="1391461"/>
          </a:xfrm>
          <a:custGeom>
            <a:avLst/>
            <a:gdLst/>
            <a:ahLst/>
            <a:cxnLst/>
            <a:rect l="l" t="t" r="r" b="b"/>
            <a:pathLst>
              <a:path w="988682" h="1391461">
                <a:moveTo>
                  <a:pt x="0" y="0"/>
                </a:moveTo>
                <a:lnTo>
                  <a:pt x="988682" y="0"/>
                </a:lnTo>
                <a:lnTo>
                  <a:pt x="988682" y="1391461"/>
                </a:lnTo>
                <a:lnTo>
                  <a:pt x="0" y="13914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6580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383417" y="1975553"/>
            <a:ext cx="5697124" cy="101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EXION Clear RF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Resurfacing fracionado não invasivo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Microablação inteligente e uniforme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Manchas superficiais, textura e brilho da pele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283747" y="1861411"/>
            <a:ext cx="904070" cy="1150558"/>
            <a:chOff x="0" y="0"/>
            <a:chExt cx="331361" cy="42170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383417" y="6821035"/>
            <a:ext cx="5697124" cy="98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EXION Body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RF monopolar profunda para flacidez e remodelação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Firmeza, textura e contorno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Abdômen, braços, coxas e glúteos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283747" y="6658537"/>
            <a:ext cx="933908" cy="1150558"/>
            <a:chOff x="0" y="0"/>
            <a:chExt cx="342297" cy="42170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42297" cy="421704"/>
            </a:xfrm>
            <a:custGeom>
              <a:avLst/>
              <a:gdLst/>
              <a:ahLst/>
              <a:cxnLst/>
              <a:rect l="l" t="t" r="r" b="b"/>
              <a:pathLst>
                <a:path w="342297" h="421704">
                  <a:moveTo>
                    <a:pt x="0" y="0"/>
                  </a:moveTo>
                  <a:lnTo>
                    <a:pt x="342297" y="0"/>
                  </a:lnTo>
                  <a:lnTo>
                    <a:pt x="342297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342297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283747" y="8132575"/>
            <a:ext cx="933908" cy="1150558"/>
            <a:chOff x="0" y="0"/>
            <a:chExt cx="342297" cy="4217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42297" cy="421704"/>
            </a:xfrm>
            <a:custGeom>
              <a:avLst/>
              <a:gdLst/>
              <a:ahLst/>
              <a:cxnLst/>
              <a:rect l="l" t="t" r="r" b="b"/>
              <a:pathLst>
                <a:path w="342297" h="421704">
                  <a:moveTo>
                    <a:pt x="0" y="0"/>
                  </a:moveTo>
                  <a:lnTo>
                    <a:pt x="342297" y="0"/>
                  </a:lnTo>
                  <a:lnTo>
                    <a:pt x="342297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342297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1014870">
            <a:off x="7213919" y="6570615"/>
            <a:ext cx="1043726" cy="1326402"/>
          </a:xfrm>
          <a:custGeom>
            <a:avLst/>
            <a:gdLst/>
            <a:ahLst/>
            <a:cxnLst/>
            <a:rect l="l" t="t" r="r" b="b"/>
            <a:pathLst>
              <a:path w="1043726" h="1326402">
                <a:moveTo>
                  <a:pt x="0" y="0"/>
                </a:moveTo>
                <a:lnTo>
                  <a:pt x="1043726" y="0"/>
                </a:lnTo>
                <a:lnTo>
                  <a:pt x="1043726" y="1326401"/>
                </a:lnTo>
                <a:lnTo>
                  <a:pt x="0" y="13264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748646" y="7172139"/>
            <a:ext cx="1601238" cy="2100913"/>
          </a:xfrm>
          <a:custGeom>
            <a:avLst/>
            <a:gdLst/>
            <a:ahLst/>
            <a:cxnLst/>
            <a:rect l="l" t="t" r="r" b="b"/>
            <a:pathLst>
              <a:path w="1601238" h="2100913">
                <a:moveTo>
                  <a:pt x="0" y="0"/>
                </a:moveTo>
                <a:lnTo>
                  <a:pt x="1601238" y="0"/>
                </a:lnTo>
                <a:lnTo>
                  <a:pt x="1601238" y="2100913"/>
                </a:lnTo>
                <a:lnTo>
                  <a:pt x="0" y="2100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4324"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7283747" y="983506"/>
            <a:ext cx="5150641" cy="513302"/>
            <a:chOff x="0" y="0"/>
            <a:chExt cx="1356547" cy="13519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356547" cy="135191"/>
            </a:xfrm>
            <a:custGeom>
              <a:avLst/>
              <a:gdLst/>
              <a:ahLst/>
              <a:cxnLst/>
              <a:rect l="l" t="t" r="r" b="b"/>
              <a:pathLst>
                <a:path w="1356547" h="135191">
                  <a:moveTo>
                    <a:pt x="0" y="0"/>
                  </a:moveTo>
                  <a:lnTo>
                    <a:pt x="1356547" y="0"/>
                  </a:lnTo>
                  <a:lnTo>
                    <a:pt x="1356547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1356547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058337" y="1039422"/>
            <a:ext cx="1231487" cy="256727"/>
          </a:xfrm>
          <a:custGeom>
            <a:avLst/>
            <a:gdLst/>
            <a:ahLst/>
            <a:cxnLst/>
            <a:rect l="l" t="t" r="r" b="b"/>
            <a:pathLst>
              <a:path w="1231487" h="256727">
                <a:moveTo>
                  <a:pt x="0" y="0"/>
                </a:moveTo>
                <a:lnTo>
                  <a:pt x="1231487" y="0"/>
                </a:lnTo>
                <a:lnTo>
                  <a:pt x="1231487" y="256727"/>
                </a:lnTo>
                <a:lnTo>
                  <a:pt x="0" y="256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1059258" y="7017366"/>
            <a:ext cx="5395571" cy="513302"/>
            <a:chOff x="0" y="0"/>
            <a:chExt cx="1421056" cy="13519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1444487" y="7658212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2827796" y="7658212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5609493" y="7658212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444487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827796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5609493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4250845" y="7658212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4250845" y="84817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3003651" y="-513213"/>
            <a:ext cx="5269181" cy="9221067"/>
          </a:xfrm>
          <a:custGeom>
            <a:avLst/>
            <a:gdLst/>
            <a:ahLst/>
            <a:cxnLst/>
            <a:rect l="l" t="t" r="r" b="b"/>
            <a:pathLst>
              <a:path w="5269181" h="9221067">
                <a:moveTo>
                  <a:pt x="0" y="0"/>
                </a:moveTo>
                <a:lnTo>
                  <a:pt x="5269181" y="0"/>
                </a:lnTo>
                <a:lnTo>
                  <a:pt x="5269181" y="9221067"/>
                </a:lnTo>
                <a:lnTo>
                  <a:pt x="0" y="92210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1037937">
            <a:off x="6970170" y="1498140"/>
            <a:ext cx="1590900" cy="1527264"/>
          </a:xfrm>
          <a:custGeom>
            <a:avLst/>
            <a:gdLst/>
            <a:ahLst/>
            <a:cxnLst/>
            <a:rect l="l" t="t" r="r" b="b"/>
            <a:pathLst>
              <a:path w="1590900" h="1527264">
                <a:moveTo>
                  <a:pt x="0" y="0"/>
                </a:moveTo>
                <a:lnTo>
                  <a:pt x="1590900" y="0"/>
                </a:lnTo>
                <a:lnTo>
                  <a:pt x="1590900" y="1527263"/>
                </a:lnTo>
                <a:lnTo>
                  <a:pt x="0" y="15272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1059258" y="4369036"/>
            <a:ext cx="5613188" cy="210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Plataforma 5 em 1</a:t>
            </a: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com múltiplas aplicações clínicas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Estímulo simultâneo de colágeno, elastina e ácido hialurônico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Firmeza e remodelação profunda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Sessões rápidas, seguras e com mínima recuperação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Tratamentos Confortáveis e personalizáveis para todos fototipos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Protocolos integrados para face, corpo e íntimo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taxa de satisfação e recorrência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88421" y="3828083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51058" y="1493206"/>
            <a:ext cx="540377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única tecnologia capaz de promover o estímulo de ácido hialurônico.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51058" y="2402589"/>
            <a:ext cx="5304127" cy="98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Ao proporcionar estresse térmico e mecânico com a sinergia entre o ultrassom direcionado e a radiofrequência monopolar, o EXION desempenha</a:t>
            </a:r>
            <a:r>
              <a:rPr lang="en-US" sz="1400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um papel fundamental no início da síntese natural de ácido hialurônico</a:t>
            </a: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do corpo e do rosto.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413255" y="5146171"/>
            <a:ext cx="4292073" cy="978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EXION Face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RF monopolar + ultrassom direcionado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Estímulo de colágeno, elastina e ácido hialurônico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Redefinição do contorno e melhora da textura facial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383417" y="3532192"/>
            <a:ext cx="5697124" cy="101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EXION RF Microagulhada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Microneedling com radiofrequência fracionada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IA controla profundidade e energia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Cicatrizes, linhas finas, textura e flacidez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383417" y="8315434"/>
            <a:ext cx="5697124" cy="98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EXION Emfemme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RF monopolar controlada para a região íntima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Firmeza, elasticidade, vascularização e conforto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Procedimento rápido, seguro e de alta aceitação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412910" y="1029005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PONTEIRAS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88421" y="7062864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87684" y="8039488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FLACIDEZ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028700" y="8962917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GORDURA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LOCALIZADA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570993" y="8039488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MANCHAS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352689" y="8039488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RUGAS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412009" y="9039117"/>
            <a:ext cx="1261124" cy="157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CICATRIZES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061813" y="8962917"/>
            <a:ext cx="1524908" cy="157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REJUVENESCIMENTO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ÍNTIMO 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742930" y="8039488"/>
            <a:ext cx="1445378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CICATRIZ DE ACNE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835058" y="8962917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LINHAS DE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EXPRESSÃO</a:t>
            </a:r>
          </a:p>
        </p:txBody>
      </p:sp>
      <p:sp>
        <p:nvSpPr>
          <p:cNvPr id="63" name="Freeform 63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33389"/>
            <a:ext cx="2690813" cy="563873"/>
          </a:xfrm>
          <a:custGeom>
            <a:avLst/>
            <a:gdLst/>
            <a:ahLst/>
            <a:cxnLst/>
            <a:rect l="l" t="t" r="r" b="b"/>
            <a:pathLst>
              <a:path w="2690813" h="563873">
                <a:moveTo>
                  <a:pt x="0" y="0"/>
                </a:moveTo>
                <a:lnTo>
                  <a:pt x="2690813" y="0"/>
                </a:lnTo>
                <a:lnTo>
                  <a:pt x="2690813" y="563873"/>
                </a:lnTo>
                <a:lnTo>
                  <a:pt x="0" y="563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3219155" y="3910394"/>
            <a:ext cx="3529757" cy="2533353"/>
            <a:chOff x="0" y="0"/>
            <a:chExt cx="407294" cy="2923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7294" cy="292320"/>
            </a:xfrm>
            <a:custGeom>
              <a:avLst/>
              <a:gdLst/>
              <a:ahLst/>
              <a:cxnLst/>
              <a:rect l="l" t="t" r="r" b="b"/>
              <a:pathLst>
                <a:path w="407294" h="292320">
                  <a:moveTo>
                    <a:pt x="0" y="0"/>
                  </a:moveTo>
                  <a:lnTo>
                    <a:pt x="407294" y="0"/>
                  </a:lnTo>
                  <a:lnTo>
                    <a:pt x="407294" y="292320"/>
                  </a:lnTo>
                  <a:lnTo>
                    <a:pt x="0" y="292320"/>
                  </a:lnTo>
                  <a:close/>
                </a:path>
              </a:pathLst>
            </a:custGeom>
            <a:blipFill>
              <a:blip r:embed="rId3"/>
              <a:stretch>
                <a:fillRect t="-62" b="-6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529757" cy="2533353"/>
            <a:chOff x="0" y="0"/>
            <a:chExt cx="407294" cy="2923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7294" cy="292320"/>
            </a:xfrm>
            <a:custGeom>
              <a:avLst/>
              <a:gdLst/>
              <a:ahLst/>
              <a:cxnLst/>
              <a:rect l="l" t="t" r="r" b="b"/>
              <a:pathLst>
                <a:path w="407294" h="292320">
                  <a:moveTo>
                    <a:pt x="0" y="0"/>
                  </a:moveTo>
                  <a:lnTo>
                    <a:pt x="407294" y="0"/>
                  </a:lnTo>
                  <a:lnTo>
                    <a:pt x="407294" y="292320"/>
                  </a:lnTo>
                  <a:lnTo>
                    <a:pt x="0" y="292320"/>
                  </a:lnTo>
                  <a:close/>
                </a:path>
              </a:pathLst>
            </a:custGeom>
            <a:blipFill>
              <a:blip r:embed="rId4"/>
              <a:stretch>
                <a:fillRect t="-62" b="-62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3910394"/>
            <a:ext cx="3529757" cy="2533353"/>
            <a:chOff x="0" y="0"/>
            <a:chExt cx="407294" cy="292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7294" cy="292320"/>
            </a:xfrm>
            <a:custGeom>
              <a:avLst/>
              <a:gdLst/>
              <a:ahLst/>
              <a:cxnLst/>
              <a:rect l="l" t="t" r="r" b="b"/>
              <a:pathLst>
                <a:path w="407294" h="292320">
                  <a:moveTo>
                    <a:pt x="0" y="0"/>
                  </a:moveTo>
                  <a:lnTo>
                    <a:pt x="407294" y="0"/>
                  </a:lnTo>
                  <a:lnTo>
                    <a:pt x="407294" y="292320"/>
                  </a:lnTo>
                  <a:lnTo>
                    <a:pt x="0" y="292320"/>
                  </a:lnTo>
                  <a:close/>
                </a:path>
              </a:pathLst>
            </a:custGeom>
            <a:blipFill>
              <a:blip r:embed="rId5"/>
              <a:stretch>
                <a:fillRect t="-62" b="-62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681237" y="3910394"/>
            <a:ext cx="3529757" cy="2533353"/>
            <a:chOff x="0" y="0"/>
            <a:chExt cx="407294" cy="2923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7294" cy="292320"/>
            </a:xfrm>
            <a:custGeom>
              <a:avLst/>
              <a:gdLst/>
              <a:ahLst/>
              <a:cxnLst/>
              <a:rect l="l" t="t" r="r" b="b"/>
              <a:pathLst>
                <a:path w="407294" h="292320">
                  <a:moveTo>
                    <a:pt x="0" y="0"/>
                  </a:moveTo>
                  <a:lnTo>
                    <a:pt x="407294" y="0"/>
                  </a:lnTo>
                  <a:lnTo>
                    <a:pt x="407294" y="292320"/>
                  </a:lnTo>
                  <a:lnTo>
                    <a:pt x="0" y="292320"/>
                  </a:lnTo>
                  <a:close/>
                </a:path>
              </a:pathLst>
            </a:custGeom>
            <a:blipFill>
              <a:blip r:embed="rId6"/>
              <a:stretch>
                <a:fillRect t="-62" b="-62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02870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567120" y="3910394"/>
            <a:ext cx="3529757" cy="2533353"/>
            <a:chOff x="0" y="0"/>
            <a:chExt cx="546852" cy="3924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7"/>
              <a:stretch>
                <a:fillRect t="-62" b="-62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3220703" y="3910394"/>
            <a:ext cx="3528210" cy="2533353"/>
            <a:chOff x="0" y="0"/>
            <a:chExt cx="546612" cy="3924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6612" cy="392483"/>
            </a:xfrm>
            <a:custGeom>
              <a:avLst/>
              <a:gdLst/>
              <a:ahLst/>
              <a:cxnLst/>
              <a:rect l="l" t="t" r="r" b="b"/>
              <a:pathLst>
                <a:path w="546612" h="392483">
                  <a:moveTo>
                    <a:pt x="0" y="0"/>
                  </a:moveTo>
                  <a:lnTo>
                    <a:pt x="546612" y="0"/>
                  </a:lnTo>
                  <a:lnTo>
                    <a:pt x="5466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8"/>
              <a:stretch>
                <a:fillRect t="-40" b="-40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3 MESES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33389"/>
            <a:ext cx="2690813" cy="563873"/>
          </a:xfrm>
          <a:custGeom>
            <a:avLst/>
            <a:gdLst/>
            <a:ahLst/>
            <a:cxnLst/>
            <a:rect l="l" t="t" r="r" b="b"/>
            <a:pathLst>
              <a:path w="2690813" h="563873">
                <a:moveTo>
                  <a:pt x="0" y="0"/>
                </a:moveTo>
                <a:lnTo>
                  <a:pt x="2690813" y="0"/>
                </a:lnTo>
                <a:lnTo>
                  <a:pt x="2690813" y="563873"/>
                </a:lnTo>
                <a:lnTo>
                  <a:pt x="0" y="563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118693" r="-170275" b="-10709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116384" r="-165017" b="-10709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l="-940" r="-940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t="-51" b="-5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l="-928" r="-928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7"/>
              <a:stretch>
                <a:fillRect t="-62" b="-6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6328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6 MESES  APÓS A ÚLTIMA SESSÃO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33389"/>
            <a:ext cx="2690813" cy="563873"/>
          </a:xfrm>
          <a:custGeom>
            <a:avLst/>
            <a:gdLst/>
            <a:ahLst/>
            <a:cxnLst/>
            <a:rect l="l" t="t" r="r" b="b"/>
            <a:pathLst>
              <a:path w="2690813" h="563873">
                <a:moveTo>
                  <a:pt x="0" y="0"/>
                </a:moveTo>
                <a:lnTo>
                  <a:pt x="2690813" y="0"/>
                </a:lnTo>
                <a:lnTo>
                  <a:pt x="2690813" y="563873"/>
                </a:lnTo>
                <a:lnTo>
                  <a:pt x="0" y="563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118693" r="-170275" b="-10709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116384" r="-165017" b="-10709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l="-928" r="-928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t="-62" b="-62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l="-928" r="-928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7"/>
              <a:stretch>
                <a:fillRect t="-62" b="-62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3 MESES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12431" y="0"/>
            <a:ext cx="28674564" cy="10287000"/>
          </a:xfrm>
          <a:custGeom>
            <a:avLst/>
            <a:gdLst/>
            <a:ahLst/>
            <a:cxnLst/>
            <a:rect l="l" t="t" r="r" b="b"/>
            <a:pathLst>
              <a:path w="28674564" h="10287000">
                <a:moveTo>
                  <a:pt x="0" y="0"/>
                </a:moveTo>
                <a:lnTo>
                  <a:pt x="28674565" y="0"/>
                </a:lnTo>
                <a:lnTo>
                  <a:pt x="286745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759260"/>
            <a:ext cx="7757318" cy="38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Do músculo à pele, a evolução do rejuvenescimento facial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4444464"/>
            <a:ext cx="7562906" cy="1222480"/>
          </a:xfrm>
          <a:custGeom>
            <a:avLst/>
            <a:gdLst/>
            <a:ahLst/>
            <a:cxnLst/>
            <a:rect l="l" t="t" r="r" b="b"/>
            <a:pathLst>
              <a:path w="7562906" h="1222480">
                <a:moveTo>
                  <a:pt x="0" y="0"/>
                </a:moveTo>
                <a:lnTo>
                  <a:pt x="7562906" y="0"/>
                </a:lnTo>
                <a:lnTo>
                  <a:pt x="7562906" y="1222479"/>
                </a:lnTo>
                <a:lnTo>
                  <a:pt x="0" y="1222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469182" cy="10462471"/>
            <a:chOff x="0" y="0"/>
            <a:chExt cx="1440443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0443" cy="2755548"/>
            </a:xfrm>
            <a:custGeom>
              <a:avLst/>
              <a:gdLst/>
              <a:ahLst/>
              <a:cxnLst/>
              <a:rect l="l" t="t" r="r" b="b"/>
              <a:pathLst>
                <a:path w="1440443" h="2755548">
                  <a:moveTo>
                    <a:pt x="0" y="0"/>
                  </a:moveTo>
                  <a:lnTo>
                    <a:pt x="1440443" y="0"/>
                  </a:lnTo>
                  <a:lnTo>
                    <a:pt x="1440443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40443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247036" y="0"/>
            <a:ext cx="9272479" cy="10576078"/>
          </a:xfrm>
          <a:custGeom>
            <a:avLst/>
            <a:gdLst/>
            <a:ahLst/>
            <a:cxnLst/>
            <a:rect l="l" t="t" r="r" b="b"/>
            <a:pathLst>
              <a:path w="9272479" h="10576078">
                <a:moveTo>
                  <a:pt x="0" y="0"/>
                </a:moveTo>
                <a:lnTo>
                  <a:pt x="9272479" y="0"/>
                </a:lnTo>
                <a:lnTo>
                  <a:pt x="9272479" y="10576078"/>
                </a:lnTo>
                <a:lnTo>
                  <a:pt x="0" y="105760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7719" r="-48485" b="-694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158306" y="2100805"/>
            <a:ext cx="7976293" cy="8186195"/>
          </a:xfrm>
          <a:custGeom>
            <a:avLst/>
            <a:gdLst/>
            <a:ahLst/>
            <a:cxnLst/>
            <a:rect l="l" t="t" r="r" b="b"/>
            <a:pathLst>
              <a:path w="7976293" h="8186195">
                <a:moveTo>
                  <a:pt x="0" y="0"/>
                </a:moveTo>
                <a:lnTo>
                  <a:pt x="7976293" y="0"/>
                </a:lnTo>
                <a:lnTo>
                  <a:pt x="7976293" y="8186195"/>
                </a:lnTo>
                <a:lnTo>
                  <a:pt x="0" y="81861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4907" y="1053676"/>
            <a:ext cx="3089893" cy="499874"/>
          </a:xfrm>
          <a:custGeom>
            <a:avLst/>
            <a:gdLst/>
            <a:ahLst/>
            <a:cxnLst/>
            <a:rect l="l" t="t" r="r" b="b"/>
            <a:pathLst>
              <a:path w="3089893" h="499874">
                <a:moveTo>
                  <a:pt x="0" y="0"/>
                </a:moveTo>
                <a:lnTo>
                  <a:pt x="3089893" y="0"/>
                </a:lnTo>
                <a:lnTo>
                  <a:pt x="3089893" y="499874"/>
                </a:lnTo>
                <a:lnTo>
                  <a:pt x="0" y="499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601191" y="1006051"/>
            <a:ext cx="439650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O lifting facial inteligente, sem agulhas, sem dor e sem downtime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682340"/>
            <a:ext cx="4173180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Do músculo à pele, a evolução do rejuvenescimento facial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01191" y="4246353"/>
            <a:ext cx="439650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 tecnologia que redirecionou o futuro do rejuvenescimento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01191" y="1952721"/>
            <a:ext cx="6176106" cy="1874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EMFACE é a primeira tecnologia do mundo capaz de tratar simultaneamente músculo e pele, combinando radiofrequência sincronizada e HIFES™ em um único procedimento.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 apenas 20 minutos por sessão, promove elevação natural, melhora de contorno, redução de rugas e uma expressão mais descansada, sem agulhas, sem dor e sem tempo de recuperação.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É rejuvenescimento inteligente, com performance previsível e alto valor percebido.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 b="1">
              <a:solidFill>
                <a:srgbClr val="FFFFFF"/>
              </a:solidFill>
              <a:latin typeface="BTL Noto Sans 1 Semi-Bold"/>
              <a:ea typeface="BTL Noto Sans 1 Semi-Bold"/>
              <a:cs typeface="BTL Noto Sans 1 Semi-Bold"/>
              <a:sym typeface="BTL Noto Sans 1 Semi-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601191" y="5170784"/>
            <a:ext cx="3966587" cy="271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fusão entre SyncRF e HIFES™ entrega um aquecimento homogêneo das camadas dérmicas enquanto estimula músculos faciais específicos, aumentando o tônus e melhorando a sustentação profunda.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Essa atuação simultânea gera resultados mais completos, naturais e estáveis ao longo do tempo, reposicionando a face sem alterar características pessoais ou expressões naturais.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Tecnologia precisa, segura e perfeitamente calibrada para cada região.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3847171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48912" y="92583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65477" y="4827503"/>
            <a:ext cx="904070" cy="1150558"/>
            <a:chOff x="0" y="0"/>
            <a:chExt cx="331361" cy="4217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135640" y="3225406"/>
            <a:ext cx="904070" cy="1150558"/>
            <a:chOff x="0" y="0"/>
            <a:chExt cx="331361" cy="4217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235310" y="1805230"/>
            <a:ext cx="5697124" cy="122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 Testa (Frontal)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Estimula o músculo frontal: efeito lifting da sobrancelha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Reduz rugas estáticas da região superior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Reforça a sustentação muscular superior</a:t>
            </a:r>
          </a:p>
          <a:p>
            <a:pPr algn="l">
              <a:lnSpc>
                <a:spcPts val="1680"/>
              </a:lnSpc>
            </a:pPr>
            <a:endParaRPr lang="en-US" sz="12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7135640" y="1691088"/>
            <a:ext cx="904070" cy="1150558"/>
            <a:chOff x="0" y="0"/>
            <a:chExt cx="331361" cy="42170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1361" cy="421704"/>
            </a:xfrm>
            <a:custGeom>
              <a:avLst/>
              <a:gdLst/>
              <a:ahLst/>
              <a:cxnLst/>
              <a:rect l="l" t="t" r="r" b="b"/>
              <a:pathLst>
                <a:path w="331361" h="421704">
                  <a:moveTo>
                    <a:pt x="0" y="0"/>
                  </a:moveTo>
                  <a:lnTo>
                    <a:pt x="331361" y="0"/>
                  </a:lnTo>
                  <a:lnTo>
                    <a:pt x="331361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31361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135640" y="6372895"/>
            <a:ext cx="933908" cy="1150558"/>
            <a:chOff x="0" y="0"/>
            <a:chExt cx="342297" cy="4217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2297" cy="421704"/>
            </a:xfrm>
            <a:custGeom>
              <a:avLst/>
              <a:gdLst/>
              <a:ahLst/>
              <a:cxnLst/>
              <a:rect l="l" t="t" r="r" b="b"/>
              <a:pathLst>
                <a:path w="342297" h="421704">
                  <a:moveTo>
                    <a:pt x="0" y="0"/>
                  </a:moveTo>
                  <a:lnTo>
                    <a:pt x="342297" y="0"/>
                  </a:lnTo>
                  <a:lnTo>
                    <a:pt x="342297" y="421704"/>
                  </a:lnTo>
                  <a:lnTo>
                    <a:pt x="0" y="421704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42297" cy="46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135640" y="958673"/>
            <a:ext cx="5395571" cy="513302"/>
            <a:chOff x="0" y="0"/>
            <a:chExt cx="1421056" cy="13519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59258" y="6992533"/>
            <a:ext cx="5395571" cy="513302"/>
            <a:chOff x="0" y="0"/>
            <a:chExt cx="1421056" cy="13519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444487" y="7633379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5609493" y="7633379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44487" y="8456904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809410" y="8456904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5609493" y="8456904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87684" y="1152721"/>
            <a:ext cx="1523290" cy="246433"/>
          </a:xfrm>
          <a:custGeom>
            <a:avLst/>
            <a:gdLst/>
            <a:ahLst/>
            <a:cxnLst/>
            <a:rect l="l" t="t" r="r" b="b"/>
            <a:pathLst>
              <a:path w="1523290" h="246433">
                <a:moveTo>
                  <a:pt x="0" y="0"/>
                </a:moveTo>
                <a:lnTo>
                  <a:pt x="1523290" y="0"/>
                </a:lnTo>
                <a:lnTo>
                  <a:pt x="1523290" y="246433"/>
                </a:lnTo>
                <a:lnTo>
                  <a:pt x="0" y="246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8235310" y="3361869"/>
            <a:ext cx="5697124" cy="101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Aplicadores Bochechas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Atuam nos músculos zigomáticos e risório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Melhoram o tônus e equilibram o terço médio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Reduzem a flacidez e redefinem o contorno</a:t>
            </a:r>
          </a:p>
        </p:txBody>
      </p:sp>
      <p:sp>
        <p:nvSpPr>
          <p:cNvPr id="32" name="Freeform 32"/>
          <p:cNvSpPr/>
          <p:nvPr/>
        </p:nvSpPr>
        <p:spPr>
          <a:xfrm>
            <a:off x="1515249" y="1446779"/>
            <a:ext cx="583820" cy="799157"/>
          </a:xfrm>
          <a:custGeom>
            <a:avLst/>
            <a:gdLst/>
            <a:ahLst/>
            <a:cxnLst/>
            <a:rect l="l" t="t" r="r" b="b"/>
            <a:pathLst>
              <a:path w="583820" h="799157">
                <a:moveTo>
                  <a:pt x="0" y="0"/>
                </a:moveTo>
                <a:lnTo>
                  <a:pt x="583820" y="0"/>
                </a:lnTo>
                <a:lnTo>
                  <a:pt x="583820" y="799157"/>
                </a:lnTo>
                <a:lnTo>
                  <a:pt x="0" y="799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158" r="-32926"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3279297" y="1521677"/>
            <a:ext cx="714539" cy="649362"/>
          </a:xfrm>
          <a:custGeom>
            <a:avLst/>
            <a:gdLst/>
            <a:ahLst/>
            <a:cxnLst/>
            <a:rect l="l" t="t" r="r" b="b"/>
            <a:pathLst>
              <a:path w="714539" h="649362">
                <a:moveTo>
                  <a:pt x="0" y="0"/>
                </a:moveTo>
                <a:lnTo>
                  <a:pt x="714540" y="0"/>
                </a:lnTo>
                <a:lnTo>
                  <a:pt x="714540" y="649362"/>
                </a:lnTo>
                <a:lnTo>
                  <a:pt x="0" y="6493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724" t="-12923" r="-22724" b="-12923"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5251638" y="1569863"/>
            <a:ext cx="741454" cy="552990"/>
          </a:xfrm>
          <a:custGeom>
            <a:avLst/>
            <a:gdLst/>
            <a:ahLst/>
            <a:cxnLst/>
            <a:rect l="l" t="t" r="r" b="b"/>
            <a:pathLst>
              <a:path w="741454" h="552990">
                <a:moveTo>
                  <a:pt x="0" y="0"/>
                </a:moveTo>
                <a:lnTo>
                  <a:pt x="741453" y="0"/>
                </a:lnTo>
                <a:lnTo>
                  <a:pt x="741453" y="552990"/>
                </a:lnTo>
                <a:lnTo>
                  <a:pt x="0" y="5529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88" t="-17427" r="-288" b="-17427"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388757" y="2663772"/>
            <a:ext cx="836803" cy="836803"/>
          </a:xfrm>
          <a:custGeom>
            <a:avLst/>
            <a:gdLst/>
            <a:ahLst/>
            <a:cxnLst/>
            <a:rect l="l" t="t" r="r" b="b"/>
            <a:pathLst>
              <a:path w="836803" h="836803">
                <a:moveTo>
                  <a:pt x="0" y="0"/>
                </a:moveTo>
                <a:lnTo>
                  <a:pt x="836803" y="0"/>
                </a:lnTo>
                <a:lnTo>
                  <a:pt x="836803" y="836803"/>
                </a:lnTo>
                <a:lnTo>
                  <a:pt x="0" y="8368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256144" y="2654366"/>
            <a:ext cx="760846" cy="760846"/>
          </a:xfrm>
          <a:custGeom>
            <a:avLst/>
            <a:gdLst/>
            <a:ahLst/>
            <a:cxnLst/>
            <a:rect l="l" t="t" r="r" b="b"/>
            <a:pathLst>
              <a:path w="760846" h="760846">
                <a:moveTo>
                  <a:pt x="0" y="0"/>
                </a:moveTo>
                <a:lnTo>
                  <a:pt x="760846" y="0"/>
                </a:lnTo>
                <a:lnTo>
                  <a:pt x="760846" y="760846"/>
                </a:lnTo>
                <a:lnTo>
                  <a:pt x="0" y="76084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5310686" y="2663772"/>
            <a:ext cx="623358" cy="623358"/>
          </a:xfrm>
          <a:custGeom>
            <a:avLst/>
            <a:gdLst/>
            <a:ahLst/>
            <a:cxnLst/>
            <a:rect l="l" t="t" r="r" b="b"/>
            <a:pathLst>
              <a:path w="623358" h="623358">
                <a:moveTo>
                  <a:pt x="0" y="0"/>
                </a:moveTo>
                <a:lnTo>
                  <a:pt x="623358" y="0"/>
                </a:lnTo>
                <a:lnTo>
                  <a:pt x="623358" y="623358"/>
                </a:lnTo>
                <a:lnTo>
                  <a:pt x="0" y="623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38" name="Group 38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7135640" y="1471975"/>
            <a:ext cx="904070" cy="1385449"/>
          </a:xfrm>
          <a:custGeom>
            <a:avLst/>
            <a:gdLst/>
            <a:ahLst/>
            <a:cxnLst/>
            <a:rect l="l" t="t" r="r" b="b"/>
            <a:pathLst>
              <a:path w="904070" h="1385449">
                <a:moveTo>
                  <a:pt x="0" y="0"/>
                </a:moveTo>
                <a:lnTo>
                  <a:pt x="904070" y="0"/>
                </a:lnTo>
                <a:lnTo>
                  <a:pt x="904070" y="1385449"/>
                </a:lnTo>
                <a:lnTo>
                  <a:pt x="0" y="138544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98334" r="-75183" b="-167725"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6950129" y="2843621"/>
            <a:ext cx="1089581" cy="1532342"/>
          </a:xfrm>
          <a:custGeom>
            <a:avLst/>
            <a:gdLst/>
            <a:ahLst/>
            <a:cxnLst/>
            <a:rect l="l" t="t" r="r" b="b"/>
            <a:pathLst>
              <a:path w="1089581" h="1532342">
                <a:moveTo>
                  <a:pt x="0" y="0"/>
                </a:moveTo>
                <a:lnTo>
                  <a:pt x="1089581" y="0"/>
                </a:lnTo>
                <a:lnTo>
                  <a:pt x="1089581" y="1532343"/>
                </a:lnTo>
                <a:lnTo>
                  <a:pt x="0" y="153234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74896" r="-70084" b="-161261"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6211499" y="4575989"/>
            <a:ext cx="2613566" cy="1402072"/>
          </a:xfrm>
          <a:custGeom>
            <a:avLst/>
            <a:gdLst/>
            <a:ahLst/>
            <a:cxnLst/>
            <a:rect l="l" t="t" r="r" b="b"/>
            <a:pathLst>
              <a:path w="2613566" h="1402072">
                <a:moveTo>
                  <a:pt x="0" y="0"/>
                </a:moveTo>
                <a:lnTo>
                  <a:pt x="2613566" y="0"/>
                </a:lnTo>
                <a:lnTo>
                  <a:pt x="2613566" y="1402072"/>
                </a:lnTo>
                <a:lnTo>
                  <a:pt x="0" y="14020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179611"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7135640" y="6185035"/>
            <a:ext cx="933908" cy="1338417"/>
          </a:xfrm>
          <a:custGeom>
            <a:avLst/>
            <a:gdLst/>
            <a:ahLst/>
            <a:cxnLst/>
            <a:rect l="l" t="t" r="r" b="b"/>
            <a:pathLst>
              <a:path w="933908" h="1338417">
                <a:moveTo>
                  <a:pt x="0" y="0"/>
                </a:moveTo>
                <a:lnTo>
                  <a:pt x="933908" y="0"/>
                </a:lnTo>
                <a:lnTo>
                  <a:pt x="933908" y="1338417"/>
                </a:lnTo>
                <a:lnTo>
                  <a:pt x="0" y="133841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71781" r="-47335" b="-129339"/>
            </a:stretch>
          </a:blipFill>
        </p:spPr>
      </p:sp>
      <p:grpSp>
        <p:nvGrpSpPr>
          <p:cNvPr id="45" name="Group 45"/>
          <p:cNvGrpSpPr/>
          <p:nvPr/>
        </p:nvGrpSpPr>
        <p:grpSpPr>
          <a:xfrm>
            <a:off x="8235310" y="6379239"/>
            <a:ext cx="4325739" cy="513302"/>
            <a:chOff x="0" y="0"/>
            <a:chExt cx="1139289" cy="135191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139289" cy="135191"/>
            </a:xfrm>
            <a:custGeom>
              <a:avLst/>
              <a:gdLst/>
              <a:ahLst/>
              <a:cxnLst/>
              <a:rect l="l" t="t" r="r" b="b"/>
              <a:pathLst>
                <a:path w="1139289" h="135191">
                  <a:moveTo>
                    <a:pt x="0" y="0"/>
                  </a:moveTo>
                  <a:lnTo>
                    <a:pt x="1139289" y="0"/>
                  </a:lnTo>
                  <a:lnTo>
                    <a:pt x="1139289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139289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13015794" y="671247"/>
            <a:ext cx="5143500" cy="7715250"/>
          </a:xfrm>
          <a:custGeom>
            <a:avLst/>
            <a:gdLst/>
            <a:ahLst/>
            <a:cxnLst/>
            <a:rect l="l" t="t" r="r" b="b"/>
            <a:pathLst>
              <a:path w="5143500" h="7715250">
                <a:moveTo>
                  <a:pt x="0" y="0"/>
                </a:moveTo>
                <a:lnTo>
                  <a:pt x="5143500" y="0"/>
                </a:lnTo>
                <a:lnTo>
                  <a:pt x="5143500" y="7715250"/>
                </a:lnTo>
                <a:lnTo>
                  <a:pt x="0" y="77152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49" name="TextBox 49"/>
          <p:cNvSpPr txBox="1"/>
          <p:nvPr/>
        </p:nvSpPr>
        <p:spPr>
          <a:xfrm>
            <a:off x="8235310" y="7041494"/>
            <a:ext cx="4325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Aplicadores Olhos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59258" y="4433622"/>
            <a:ext cx="5452526" cy="241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Elevação natural das sobrancelhas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de rugas estáticas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Melhora da sustentação facial e contorno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Tônus muscular mais firme e funcional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Procedimento confortável e sem downtime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visíveis já nas primeiras sessões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Tratável em todos os fototipos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taxa de satisfação e recorrência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188421" y="3892669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265148" y="4975848"/>
            <a:ext cx="4292073" cy="1188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 Papada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Tecnologia combinada para submento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Melhora definição mandibular</a:t>
            </a:r>
          </a:p>
          <a:p>
            <a:pPr algn="l">
              <a:lnSpc>
                <a:spcPts val="1679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Reduz acúmulo na região sem necessidade de agulhas</a:t>
            </a:r>
          </a:p>
          <a:p>
            <a:pPr algn="l">
              <a:lnSpc>
                <a:spcPts val="1679"/>
              </a:lnSpc>
            </a:pPr>
            <a:endParaRPr lang="en-US" sz="12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7264803" y="1004172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88421" y="7038031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87684" y="8014655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FLACIDEZ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028700" y="8938084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PERDA DE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VOLUME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352689" y="8014655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RUGAS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393622" y="8938084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LINHAS DE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EXPRESSÃO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193705" y="8938084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TÔNUS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FACIAL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844215" y="3351846"/>
            <a:ext cx="1556298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Entrada para novos pacientes de estética facial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426368" y="2243980"/>
            <a:ext cx="761581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20 minutos por sessão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011428" y="2226886"/>
            <a:ext cx="1250277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Protocolo confortável e automatizado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900505" y="2226886"/>
            <a:ext cx="1443719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progressivos e mensuráveis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94640" y="3351924"/>
            <a:ext cx="1425037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 não operador dependente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2719703" y="3351846"/>
            <a:ext cx="1833729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Estudo de eficácia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 fotos e marcadores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366206" y="6437453"/>
            <a:ext cx="432573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EM BREVE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7670556" y="8426009"/>
            <a:ext cx="2022443" cy="364079"/>
            <a:chOff x="0" y="0"/>
            <a:chExt cx="532660" cy="95889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532660" cy="95889"/>
            </a:xfrm>
            <a:custGeom>
              <a:avLst/>
              <a:gdLst/>
              <a:ahLst/>
              <a:cxnLst/>
              <a:rect l="l" t="t" r="r" b="b"/>
              <a:pathLst>
                <a:path w="532660" h="95889">
                  <a:moveTo>
                    <a:pt x="0" y="0"/>
                  </a:moveTo>
                  <a:lnTo>
                    <a:pt x="532660" y="0"/>
                  </a:lnTo>
                  <a:lnTo>
                    <a:pt x="532660" y="95889"/>
                  </a:lnTo>
                  <a:lnTo>
                    <a:pt x="0" y="95889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9" name="TextBox 69"/>
            <p:cNvSpPr txBox="1"/>
            <p:nvPr/>
          </p:nvSpPr>
          <p:spPr>
            <a:xfrm>
              <a:off x="0" y="-47625"/>
              <a:ext cx="532660" cy="143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7724744" y="8474757"/>
            <a:ext cx="1879032" cy="24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MAIS FIRMEZA</a:t>
            </a:r>
          </a:p>
        </p:txBody>
      </p:sp>
      <p:grpSp>
        <p:nvGrpSpPr>
          <p:cNvPr id="71" name="Group 71"/>
          <p:cNvGrpSpPr/>
          <p:nvPr/>
        </p:nvGrpSpPr>
        <p:grpSpPr>
          <a:xfrm rot="-10800000">
            <a:off x="9800893" y="8426009"/>
            <a:ext cx="2022443" cy="364079"/>
            <a:chOff x="0" y="0"/>
            <a:chExt cx="532660" cy="95889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532660" cy="95889"/>
            </a:xfrm>
            <a:custGeom>
              <a:avLst/>
              <a:gdLst/>
              <a:ahLst/>
              <a:cxnLst/>
              <a:rect l="l" t="t" r="r" b="b"/>
              <a:pathLst>
                <a:path w="532660" h="95889">
                  <a:moveTo>
                    <a:pt x="0" y="0"/>
                  </a:moveTo>
                  <a:lnTo>
                    <a:pt x="532660" y="0"/>
                  </a:lnTo>
                  <a:lnTo>
                    <a:pt x="532660" y="95889"/>
                  </a:lnTo>
                  <a:lnTo>
                    <a:pt x="0" y="95889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3" name="TextBox 73"/>
            <p:cNvSpPr txBox="1"/>
            <p:nvPr/>
          </p:nvSpPr>
          <p:spPr>
            <a:xfrm>
              <a:off x="0" y="-47625"/>
              <a:ext cx="532660" cy="143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9854597" y="8483159"/>
            <a:ext cx="1968739" cy="24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MAIS DEFINIÇÃO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7587675" y="7669090"/>
            <a:ext cx="4329414" cy="575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combinação de radiofrequência profunda com estímulos musculares sincronizados:</a:t>
            </a:r>
          </a:p>
        </p:txBody>
      </p:sp>
      <p:sp>
        <p:nvSpPr>
          <p:cNvPr id="76" name="Freeform 76"/>
          <p:cNvSpPr/>
          <p:nvPr/>
        </p:nvSpPr>
        <p:spPr>
          <a:xfrm>
            <a:off x="4270235" y="8472504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7" name="TextBox 77"/>
          <p:cNvSpPr txBox="1"/>
          <p:nvPr/>
        </p:nvSpPr>
        <p:spPr>
          <a:xfrm>
            <a:off x="3854448" y="8953685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BOLSA DOS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OLHOS</a:t>
            </a:r>
          </a:p>
        </p:txBody>
      </p:sp>
      <p:sp>
        <p:nvSpPr>
          <p:cNvPr id="78" name="Freeform 78"/>
          <p:cNvSpPr/>
          <p:nvPr/>
        </p:nvSpPr>
        <p:spPr>
          <a:xfrm>
            <a:off x="2809410" y="7633379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9" name="TextBox 79"/>
          <p:cNvSpPr txBox="1"/>
          <p:nvPr/>
        </p:nvSpPr>
        <p:spPr>
          <a:xfrm>
            <a:off x="2552606" y="8128955"/>
            <a:ext cx="943156" cy="323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6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</a:t>
            </a:r>
          </a:p>
          <a:p>
            <a:pPr algn="ctr">
              <a:lnSpc>
                <a:spcPts val="1296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PAPADA</a:t>
            </a:r>
          </a:p>
        </p:txBody>
      </p:sp>
      <p:sp>
        <p:nvSpPr>
          <p:cNvPr id="80" name="Freeform 80"/>
          <p:cNvSpPr/>
          <p:nvPr/>
        </p:nvSpPr>
        <p:spPr>
          <a:xfrm>
            <a:off x="4280703" y="762526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1" name="TextBox 81"/>
          <p:cNvSpPr txBox="1"/>
          <p:nvPr/>
        </p:nvSpPr>
        <p:spPr>
          <a:xfrm>
            <a:off x="3875384" y="8120841"/>
            <a:ext cx="1240188" cy="323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6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PTOSE DA</a:t>
            </a:r>
          </a:p>
          <a:p>
            <a:pPr algn="ctr">
              <a:lnSpc>
                <a:spcPts val="1296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SOBRANCELHA</a:t>
            </a:r>
          </a:p>
        </p:txBody>
      </p:sp>
      <p:sp>
        <p:nvSpPr>
          <p:cNvPr id="82" name="Freeform 82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83" name="Group 83"/>
          <p:cNvGrpSpPr/>
          <p:nvPr/>
        </p:nvGrpSpPr>
        <p:grpSpPr>
          <a:xfrm>
            <a:off x="7670556" y="8894221"/>
            <a:ext cx="2022443" cy="364079"/>
            <a:chOff x="0" y="0"/>
            <a:chExt cx="532660" cy="95889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532660" cy="95889"/>
            </a:xfrm>
            <a:custGeom>
              <a:avLst/>
              <a:gdLst/>
              <a:ahLst/>
              <a:cxnLst/>
              <a:rect l="l" t="t" r="r" b="b"/>
              <a:pathLst>
                <a:path w="532660" h="95889">
                  <a:moveTo>
                    <a:pt x="0" y="0"/>
                  </a:moveTo>
                  <a:lnTo>
                    <a:pt x="532660" y="0"/>
                  </a:lnTo>
                  <a:lnTo>
                    <a:pt x="532660" y="95889"/>
                  </a:lnTo>
                  <a:lnTo>
                    <a:pt x="0" y="95889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5" name="TextBox 85"/>
            <p:cNvSpPr txBox="1"/>
            <p:nvPr/>
          </p:nvSpPr>
          <p:spPr>
            <a:xfrm>
              <a:off x="0" y="-47625"/>
              <a:ext cx="532660" cy="143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6" name="Group 86"/>
          <p:cNvGrpSpPr/>
          <p:nvPr/>
        </p:nvGrpSpPr>
        <p:grpSpPr>
          <a:xfrm rot="-10800000">
            <a:off x="9800893" y="8894221"/>
            <a:ext cx="2022443" cy="364079"/>
            <a:chOff x="0" y="0"/>
            <a:chExt cx="532660" cy="95889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532660" cy="95889"/>
            </a:xfrm>
            <a:custGeom>
              <a:avLst/>
              <a:gdLst/>
              <a:ahLst/>
              <a:cxnLst/>
              <a:rect l="l" t="t" r="r" b="b"/>
              <a:pathLst>
                <a:path w="532660" h="95889">
                  <a:moveTo>
                    <a:pt x="0" y="0"/>
                  </a:moveTo>
                  <a:lnTo>
                    <a:pt x="532660" y="0"/>
                  </a:lnTo>
                  <a:lnTo>
                    <a:pt x="532660" y="95889"/>
                  </a:lnTo>
                  <a:lnTo>
                    <a:pt x="0" y="95889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8" name="TextBox 88"/>
            <p:cNvSpPr txBox="1"/>
            <p:nvPr/>
          </p:nvSpPr>
          <p:spPr>
            <a:xfrm>
              <a:off x="0" y="-47625"/>
              <a:ext cx="532660" cy="143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89" name="TextBox 89"/>
          <p:cNvSpPr txBox="1"/>
          <p:nvPr/>
        </p:nvSpPr>
        <p:spPr>
          <a:xfrm>
            <a:off x="7095983" y="8933613"/>
            <a:ext cx="2507794" cy="24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MAIS SUSTENTAÇÃO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9854597" y="8941054"/>
            <a:ext cx="2507794" cy="24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MAIS NATURALIDADE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279680" cy="10287000"/>
          </a:xfrm>
          <a:custGeom>
            <a:avLst/>
            <a:gdLst/>
            <a:ahLst/>
            <a:cxnLst/>
            <a:rect l="l" t="t" r="r" b="b"/>
            <a:pathLst>
              <a:path w="12279680" h="10287000">
                <a:moveTo>
                  <a:pt x="0" y="0"/>
                </a:moveTo>
                <a:lnTo>
                  <a:pt x="12279680" y="0"/>
                </a:lnTo>
                <a:lnTo>
                  <a:pt x="122796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34" t="-36238" b="-191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63268" y="0"/>
            <a:ext cx="11424732" cy="10287000"/>
          </a:xfrm>
          <a:custGeom>
            <a:avLst/>
            <a:gdLst/>
            <a:ahLst/>
            <a:cxnLst/>
            <a:rect l="l" t="t" r="r" b="b"/>
            <a:pathLst>
              <a:path w="11424732" h="10287000">
                <a:moveTo>
                  <a:pt x="0" y="0"/>
                </a:moveTo>
                <a:lnTo>
                  <a:pt x="11424732" y="0"/>
                </a:lnTo>
                <a:lnTo>
                  <a:pt x="114247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987" r="-20852" b="-125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4021384"/>
            <a:ext cx="4686860" cy="523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 um portfólio de mais de </a:t>
            </a:r>
            <a:r>
              <a:rPr lang="en-US" sz="16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40 soluções tecnológicas exclusivas</a:t>
            </a: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aplicadas a diferentes especialidades médicas e estéticas, a BTL atua nas áreas de cardiologia, tecnologias robóticas, reabilitação, medicina estética e saúde mental, apoiando a evolução da prática clínica com inovação e precisão terapêutica.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Para ampliar o ecossistema de soluções terapêuticas, a BTL também atua no segmento não médico, complementando seu portfólio de saúde, bem-estar e beleza e possibilitando abordagens mais integradas e interdisciplinares.</a:t>
            </a:r>
          </a:p>
          <a:p>
            <a:pPr algn="l">
              <a:lnSpc>
                <a:spcPts val="2240"/>
              </a:lnSpc>
              <a:spcBef>
                <a:spcPct val="0"/>
              </a:spcBef>
            </a:pPr>
            <a:endParaRPr lang="en-US" sz="16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Presente em mais de 90 países, a BTL desenvolve tecnologias aprovadas pelos principais órgãos regulatórios globais, incluindo FDA, CE e ANVISA, reforçando seu compromisso com segurança, qualidade e confiabilidade.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625750"/>
            <a:ext cx="4962377" cy="2089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Um ecossistema global a serviço da excelência clínica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28" r="-928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62" b="-6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APÓS A 4ª SESSÃO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8700" y="1217507"/>
            <a:ext cx="2690813" cy="434947"/>
          </a:xfrm>
          <a:custGeom>
            <a:avLst/>
            <a:gdLst/>
            <a:ahLst/>
            <a:cxnLst/>
            <a:rect l="l" t="t" r="r" b="b"/>
            <a:pathLst>
              <a:path w="2690813" h="434947">
                <a:moveTo>
                  <a:pt x="0" y="0"/>
                </a:moveTo>
                <a:lnTo>
                  <a:pt x="2690813" y="0"/>
                </a:lnTo>
                <a:lnTo>
                  <a:pt x="2690813" y="434948"/>
                </a:lnTo>
                <a:lnTo>
                  <a:pt x="0" y="434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4ª SESSÃO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3 MESES APÓS A 4ª SESSÃO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8700" y="1217507"/>
            <a:ext cx="2690813" cy="434947"/>
          </a:xfrm>
          <a:custGeom>
            <a:avLst/>
            <a:gdLst/>
            <a:ahLst/>
            <a:cxnLst/>
            <a:rect l="l" t="t" r="r" b="b"/>
            <a:pathLst>
              <a:path w="2690813" h="434947">
                <a:moveTo>
                  <a:pt x="0" y="0"/>
                </a:moveTo>
                <a:lnTo>
                  <a:pt x="2690813" y="0"/>
                </a:lnTo>
                <a:lnTo>
                  <a:pt x="2690813" y="434948"/>
                </a:lnTo>
                <a:lnTo>
                  <a:pt x="0" y="434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880" t="-21284" r="-40843" b="-17824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19949" r="-41139" b="-2133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28" r="-928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62" b="-62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28700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4ª SESSÃO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67120" y="6567572"/>
            <a:ext cx="9092811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3 MESES APÓS A 4ª SESSÃO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8700" y="1217507"/>
            <a:ext cx="2690813" cy="434947"/>
          </a:xfrm>
          <a:custGeom>
            <a:avLst/>
            <a:gdLst/>
            <a:ahLst/>
            <a:cxnLst/>
            <a:rect l="l" t="t" r="r" b="b"/>
            <a:pathLst>
              <a:path w="2690813" h="434947">
                <a:moveTo>
                  <a:pt x="0" y="0"/>
                </a:moveTo>
                <a:lnTo>
                  <a:pt x="2690813" y="0"/>
                </a:lnTo>
                <a:lnTo>
                  <a:pt x="2690813" y="434948"/>
                </a:lnTo>
                <a:lnTo>
                  <a:pt x="0" y="434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444464"/>
            <a:ext cx="9741395" cy="1222480"/>
          </a:xfrm>
          <a:custGeom>
            <a:avLst/>
            <a:gdLst/>
            <a:ahLst/>
            <a:cxnLst/>
            <a:rect l="l" t="t" r="r" b="b"/>
            <a:pathLst>
              <a:path w="9741395" h="1222480">
                <a:moveTo>
                  <a:pt x="0" y="0"/>
                </a:moveTo>
                <a:lnTo>
                  <a:pt x="9741395" y="0"/>
                </a:lnTo>
                <a:lnTo>
                  <a:pt x="9741395" y="1222479"/>
                </a:lnTo>
                <a:lnTo>
                  <a:pt x="0" y="1222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5759260"/>
            <a:ext cx="4109021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Build Muscle Sculpt Your Body</a:t>
            </a:r>
          </a:p>
        </p:txBody>
      </p:sp>
      <p:sp>
        <p:nvSpPr>
          <p:cNvPr id="5" name="Freeform 5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669777" cy="10462471"/>
            <a:chOff x="0" y="0"/>
            <a:chExt cx="1493275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93275" cy="2755548"/>
            </a:xfrm>
            <a:custGeom>
              <a:avLst/>
              <a:gdLst/>
              <a:ahLst/>
              <a:cxnLst/>
              <a:rect l="l" t="t" r="r" b="b"/>
              <a:pathLst>
                <a:path w="1493275" h="2755548">
                  <a:moveTo>
                    <a:pt x="0" y="0"/>
                  </a:moveTo>
                  <a:lnTo>
                    <a:pt x="1493275" y="0"/>
                  </a:lnTo>
                  <a:lnTo>
                    <a:pt x="1493275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93275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504043" y="1630680"/>
            <a:ext cx="9691210" cy="9691210"/>
          </a:xfrm>
          <a:custGeom>
            <a:avLst/>
            <a:gdLst/>
            <a:ahLst/>
            <a:cxnLst/>
            <a:rect l="l" t="t" r="r" b="b"/>
            <a:pathLst>
              <a:path w="9691210" h="9691210">
                <a:moveTo>
                  <a:pt x="0" y="0"/>
                </a:moveTo>
                <a:lnTo>
                  <a:pt x="9691210" y="0"/>
                </a:lnTo>
                <a:lnTo>
                  <a:pt x="9691210" y="9691210"/>
                </a:lnTo>
                <a:lnTo>
                  <a:pt x="0" y="96912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669777" y="4568829"/>
            <a:ext cx="5532698" cy="5532698"/>
          </a:xfrm>
          <a:custGeom>
            <a:avLst/>
            <a:gdLst/>
            <a:ahLst/>
            <a:cxnLst/>
            <a:rect l="l" t="t" r="r" b="b"/>
            <a:pathLst>
              <a:path w="5532698" h="5532698">
                <a:moveTo>
                  <a:pt x="0" y="0"/>
                </a:moveTo>
                <a:lnTo>
                  <a:pt x="5532698" y="0"/>
                </a:lnTo>
                <a:lnTo>
                  <a:pt x="5532698" y="5532697"/>
                </a:lnTo>
                <a:lnTo>
                  <a:pt x="0" y="55326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166473" y="981075"/>
            <a:ext cx="3916954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 tecnologia que inaugurou a era da musculatura inteligente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66473" y="1856110"/>
            <a:ext cx="3916954" cy="271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EMSCULPT foi o primeiro equipamento do mundo capaz de construir músculo e melhorar o contorno corporal de forma totalmente não invasiva. Utilizando a energia HIFEM®, ele gera contrações supramáximas, algo impossível de alcançar no treino voluntário, promovendo hipertrofia real, definição muscular e melhora estética visível.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É a porta de entrada ideal para clínicas que desejam oferecer um tratamento seguro, confortável e com forte apelo comercial.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377125" y="5394609"/>
            <a:ext cx="3246394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HIFEM®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Contrações que remodelam a estrutura muscular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377125" y="6656596"/>
            <a:ext cx="4451919" cy="2293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EMSCULPT foi o primeiro equipamento do mundo capaz de construir músculo e melhorar o contorno corporal de forma totalmente não invasiva. Utilizando a energia HIFEM®, ele gera contrações supramáximas, algo impossível de alcançar no treino voluntário, promovendo hipertrofia real, definição muscular e melhora estética visível.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É a porta de entrada ideal para clínicas que desejam oferecer um tratamento seguro, confortável e com forte apelo comercial.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1377125" y="0"/>
            <a:ext cx="7273350" cy="4278364"/>
          </a:xfrm>
          <a:custGeom>
            <a:avLst/>
            <a:gdLst/>
            <a:ahLst/>
            <a:cxnLst/>
            <a:rect l="l" t="t" r="r" b="b"/>
            <a:pathLst>
              <a:path w="7273350" h="4278364">
                <a:moveTo>
                  <a:pt x="0" y="0"/>
                </a:moveTo>
                <a:lnTo>
                  <a:pt x="7273350" y="0"/>
                </a:lnTo>
                <a:lnTo>
                  <a:pt x="7273350" y="4278364"/>
                </a:lnTo>
                <a:lnTo>
                  <a:pt x="0" y="4278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825" t="-54295" r="-32279" b="-46674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1160759"/>
            <a:ext cx="4034592" cy="504651"/>
          </a:xfrm>
          <a:custGeom>
            <a:avLst/>
            <a:gdLst/>
            <a:ahLst/>
            <a:cxnLst/>
            <a:rect l="l" t="t" r="r" b="b"/>
            <a:pathLst>
              <a:path w="4034592" h="504651">
                <a:moveTo>
                  <a:pt x="0" y="0"/>
                </a:moveTo>
                <a:lnTo>
                  <a:pt x="4034592" y="0"/>
                </a:lnTo>
                <a:lnTo>
                  <a:pt x="4034592" y="504651"/>
                </a:lnTo>
                <a:lnTo>
                  <a:pt x="0" y="504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1760938"/>
            <a:ext cx="6919988" cy="34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6"/>
              </a:lnSpc>
              <a:spcBef>
                <a:spcPct val="0"/>
              </a:spcBef>
            </a:pPr>
            <a:r>
              <a:rPr lang="en-US" sz="2018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Build Muscle Sculpt Your Body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4246551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48912" y="92583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9258" y="7002614"/>
            <a:ext cx="5395571" cy="513302"/>
            <a:chOff x="0" y="0"/>
            <a:chExt cx="1421056" cy="135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111388" y="4489217"/>
            <a:ext cx="5341208" cy="5797783"/>
          </a:xfrm>
          <a:custGeom>
            <a:avLst/>
            <a:gdLst/>
            <a:ahLst/>
            <a:cxnLst/>
            <a:rect l="l" t="t" r="r" b="b"/>
            <a:pathLst>
              <a:path w="5341208" h="5797783">
                <a:moveTo>
                  <a:pt x="0" y="0"/>
                </a:moveTo>
                <a:lnTo>
                  <a:pt x="5341207" y="0"/>
                </a:lnTo>
                <a:lnTo>
                  <a:pt x="5341207" y="5797783"/>
                </a:lnTo>
                <a:lnTo>
                  <a:pt x="0" y="5797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7147220" y="6440615"/>
            <a:ext cx="693602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6941857" y="7099875"/>
            <a:ext cx="1585639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11056979" y="7586728"/>
            <a:ext cx="1500186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11149585" y="9517789"/>
            <a:ext cx="1303011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grpSp>
        <p:nvGrpSpPr>
          <p:cNvPr id="18" name="Group 18"/>
          <p:cNvGrpSpPr/>
          <p:nvPr/>
        </p:nvGrpSpPr>
        <p:grpSpPr>
          <a:xfrm>
            <a:off x="6940541" y="952326"/>
            <a:ext cx="5246337" cy="2710731"/>
            <a:chOff x="0" y="0"/>
            <a:chExt cx="6995116" cy="3614309"/>
          </a:xfrm>
        </p:grpSpPr>
        <p:grpSp>
          <p:nvGrpSpPr>
            <p:cNvPr id="19" name="Group 19"/>
            <p:cNvGrpSpPr/>
            <p:nvPr/>
          </p:nvGrpSpPr>
          <p:grpSpPr>
            <a:xfrm rot="5400000">
              <a:off x="319892" y="587617"/>
              <a:ext cx="2706800" cy="3346583"/>
              <a:chOff x="0" y="0"/>
              <a:chExt cx="744075" cy="91994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744075" cy="919945"/>
              </a:xfrm>
              <a:custGeom>
                <a:avLst/>
                <a:gdLst/>
                <a:ahLst/>
                <a:cxnLst/>
                <a:rect l="l" t="t" r="r" b="b"/>
                <a:pathLst>
                  <a:path w="744075" h="919945">
                    <a:moveTo>
                      <a:pt x="0" y="0"/>
                    </a:moveTo>
                    <a:lnTo>
                      <a:pt x="744075" y="0"/>
                    </a:lnTo>
                    <a:lnTo>
                      <a:pt x="744075" y="919945"/>
                    </a:lnTo>
                    <a:lnTo>
                      <a:pt x="0" y="91994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744075" cy="9675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48094" y="641048"/>
              <a:ext cx="2476289" cy="1650860"/>
            </a:xfrm>
            <a:custGeom>
              <a:avLst/>
              <a:gdLst/>
              <a:ahLst/>
              <a:cxnLst/>
              <a:rect l="l" t="t" r="r" b="b"/>
              <a:pathLst>
                <a:path w="2476289" h="1650860">
                  <a:moveTo>
                    <a:pt x="0" y="0"/>
                  </a:moveTo>
                  <a:lnTo>
                    <a:pt x="2476289" y="0"/>
                  </a:lnTo>
                  <a:lnTo>
                    <a:pt x="2476289" y="1650860"/>
                  </a:lnTo>
                  <a:lnTo>
                    <a:pt x="0" y="1650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245529" y="2304626"/>
              <a:ext cx="2937074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Desenvolvido para áreas amplas como abdômen e glúteos. Ideal para aumento de força, firmeza e definição.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45529" y="1617576"/>
              <a:ext cx="918630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99"/>
                </a:lnSpc>
              </a:pPr>
              <a:r>
                <a:rPr lang="en-US" sz="1999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Large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 rot="5400000">
              <a:off x="3968424" y="567711"/>
              <a:ext cx="2706800" cy="3346583"/>
              <a:chOff x="0" y="0"/>
              <a:chExt cx="744075" cy="919946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744075" cy="919945"/>
              </a:xfrm>
              <a:custGeom>
                <a:avLst/>
                <a:gdLst/>
                <a:ahLst/>
                <a:cxnLst/>
                <a:rect l="l" t="t" r="r" b="b"/>
                <a:pathLst>
                  <a:path w="744075" h="919945">
                    <a:moveTo>
                      <a:pt x="0" y="0"/>
                    </a:moveTo>
                    <a:lnTo>
                      <a:pt x="744075" y="0"/>
                    </a:lnTo>
                    <a:lnTo>
                      <a:pt x="744075" y="919945"/>
                    </a:lnTo>
                    <a:lnTo>
                      <a:pt x="0" y="91994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744075" cy="9675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3894061" y="2241859"/>
              <a:ext cx="2743229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79"/>
                </a:lnSpc>
              </a:pPr>
              <a:r>
                <a:rPr lang="en-US" sz="1200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Para braços e panturrilhas.</a:t>
              </a:r>
            </a:p>
            <a:p>
              <a:pPr algn="l">
                <a:lnSpc>
                  <a:spcPts val="1679"/>
                </a:lnSpc>
              </a:pPr>
              <a:r>
                <a:rPr lang="en-US" sz="1200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Ajuda na simetria muscular, definição localizada e estímulo funcional.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894061" y="1597670"/>
              <a:ext cx="918630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99"/>
                </a:lnSpc>
              </a:pPr>
              <a:r>
                <a:rPr lang="en-US" sz="1999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Small</a:t>
              </a:r>
            </a:p>
          </p:txBody>
        </p:sp>
        <p:sp>
          <p:nvSpPr>
            <p:cNvPr id="30" name="Freeform 30"/>
            <p:cNvSpPr/>
            <p:nvPr/>
          </p:nvSpPr>
          <p:spPr>
            <a:xfrm flipH="1">
              <a:off x="4693044" y="887603"/>
              <a:ext cx="2302072" cy="1436073"/>
            </a:xfrm>
            <a:custGeom>
              <a:avLst/>
              <a:gdLst/>
              <a:ahLst/>
              <a:cxnLst/>
              <a:rect l="l" t="t" r="r" b="b"/>
              <a:pathLst>
                <a:path w="2302072" h="1436073">
                  <a:moveTo>
                    <a:pt x="2302072" y="0"/>
                  </a:moveTo>
                  <a:lnTo>
                    <a:pt x="0" y="0"/>
                  </a:lnTo>
                  <a:lnTo>
                    <a:pt x="0" y="1436073"/>
                  </a:lnTo>
                  <a:lnTo>
                    <a:pt x="2302072" y="1436073"/>
                  </a:lnTo>
                  <a:lnTo>
                    <a:pt x="2302072" y="0"/>
                  </a:lnTo>
                  <a:close/>
                </a:path>
              </a:pathLst>
            </a:custGeom>
            <a:blipFill>
              <a:blip r:embed="rId5"/>
              <a:stretch>
                <a:fillRect l="-16329"/>
              </a:stretch>
            </a:blipFill>
          </p:spPr>
        </p:sp>
        <p:grpSp>
          <p:nvGrpSpPr>
            <p:cNvPr id="31" name="Group 31"/>
            <p:cNvGrpSpPr/>
            <p:nvPr/>
          </p:nvGrpSpPr>
          <p:grpSpPr>
            <a:xfrm>
              <a:off x="16791" y="0"/>
              <a:ext cx="6978325" cy="684403"/>
              <a:chOff x="0" y="0"/>
              <a:chExt cx="1378435" cy="13519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78435" cy="135191"/>
              </a:xfrm>
              <a:custGeom>
                <a:avLst/>
                <a:gdLst/>
                <a:ahLst/>
                <a:cxnLst/>
                <a:rect l="l" t="t" r="r" b="b"/>
                <a:pathLst>
                  <a:path w="1378435" h="135191">
                    <a:moveTo>
                      <a:pt x="0" y="0"/>
                    </a:moveTo>
                    <a:lnTo>
                      <a:pt x="1378435" y="0"/>
                    </a:lnTo>
                    <a:lnTo>
                      <a:pt x="1378435" y="135191"/>
                    </a:lnTo>
                    <a:lnTo>
                      <a:pt x="0" y="13519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47625"/>
                <a:ext cx="1378435" cy="1828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20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189008" y="92011"/>
              <a:ext cx="2937074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en-US" sz="2100">
                  <a:gradFill>
                    <a:gsLst>
                      <a:gs pos="0">
                        <a:srgbClr val="96D2FF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0"/>
                  </a:gradFill>
                  <a:latin typeface="BTL Noto Sans 1 Light"/>
                  <a:ea typeface="BTL Noto Sans 1 Light"/>
                  <a:cs typeface="BTL Noto Sans 1 Light"/>
                  <a:sym typeface="BTL Noto Sans 1 Light"/>
                </a:rPr>
                <a:t>APLICADORES</a:t>
              </a:r>
            </a:p>
          </p:txBody>
        </p:sp>
      </p:grpSp>
      <p:sp>
        <p:nvSpPr>
          <p:cNvPr id="35" name="Freeform 35"/>
          <p:cNvSpPr/>
          <p:nvPr/>
        </p:nvSpPr>
        <p:spPr>
          <a:xfrm>
            <a:off x="13363182" y="392939"/>
            <a:ext cx="4749333" cy="7124000"/>
          </a:xfrm>
          <a:custGeom>
            <a:avLst/>
            <a:gdLst/>
            <a:ahLst/>
            <a:cxnLst/>
            <a:rect l="l" t="t" r="r" b="b"/>
            <a:pathLst>
              <a:path w="4749333" h="7124000">
                <a:moveTo>
                  <a:pt x="0" y="0"/>
                </a:moveTo>
                <a:lnTo>
                  <a:pt x="4749333" y="0"/>
                </a:lnTo>
                <a:lnTo>
                  <a:pt x="4749333" y="7124000"/>
                </a:lnTo>
                <a:lnTo>
                  <a:pt x="0" y="7124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028700" y="1028700"/>
            <a:ext cx="1673462" cy="209318"/>
          </a:xfrm>
          <a:custGeom>
            <a:avLst/>
            <a:gdLst/>
            <a:ahLst/>
            <a:cxnLst/>
            <a:rect l="l" t="t" r="r" b="b"/>
            <a:pathLst>
              <a:path w="1673462" h="209318">
                <a:moveTo>
                  <a:pt x="0" y="0"/>
                </a:moveTo>
                <a:lnTo>
                  <a:pt x="1673462" y="0"/>
                </a:lnTo>
                <a:lnTo>
                  <a:pt x="1673462" y="209318"/>
                </a:lnTo>
                <a:lnTo>
                  <a:pt x="0" y="2093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997" y="3005158"/>
            <a:ext cx="1119126" cy="1119126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3972" y="3005158"/>
            <a:ext cx="1119126" cy="1119126"/>
          </a:xfrm>
          <a:prstGeom prst="rect">
            <a:avLst/>
          </a:prstGeom>
        </p:spPr>
      </p:pic>
      <p:sp>
        <p:nvSpPr>
          <p:cNvPr id="39" name="Freeform 39"/>
          <p:cNvSpPr/>
          <p:nvPr/>
        </p:nvSpPr>
        <p:spPr>
          <a:xfrm>
            <a:off x="1444487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3570746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5609493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444487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3570746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5609493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1188421" y="7048113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147220" y="6241950"/>
            <a:ext cx="740573" cy="14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6"/>
              </a:lnSpc>
              <a:spcBef>
                <a:spcPct val="0"/>
              </a:spcBef>
            </a:pPr>
            <a:r>
              <a:rPr lang="en-US" sz="89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BRAÇOS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941857" y="6913293"/>
            <a:ext cx="740573" cy="14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6"/>
              </a:lnSpc>
              <a:spcBef>
                <a:spcPct val="0"/>
              </a:spcBef>
            </a:pPr>
            <a:r>
              <a:rPr lang="en-US" sz="89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ABDÔMEN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816591" y="7375155"/>
            <a:ext cx="740573" cy="14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46"/>
              </a:lnSpc>
              <a:spcBef>
                <a:spcPct val="0"/>
              </a:spcBef>
            </a:pPr>
            <a:r>
              <a:rPr lang="en-US" sz="89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GLÚTEOS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556653" y="9307314"/>
            <a:ext cx="895942" cy="14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46"/>
              </a:lnSpc>
              <a:spcBef>
                <a:spcPct val="0"/>
              </a:spcBef>
            </a:pPr>
            <a:r>
              <a:rPr lang="en-US" sz="89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PANTURRILHA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88421" y="4292050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059258" y="4750328"/>
            <a:ext cx="5452526" cy="210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Hipertrofia muscular real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Melhora de tônus e definição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Otimização metabólica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Efeito estético natural e progressivo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SESSÕES RÁPIDAS E CONFORTÁVEIS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IDEAL PARA ASSOCIAÇÕES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SEM DOWNTIME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940541" y="3732252"/>
            <a:ext cx="5246337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Combinando os dois aplicadores, o EMSCULPT abrange desde pacientes que buscam prevenção e condicionamento até quem procura definição estética e melhora de performance.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28700" y="1361843"/>
            <a:ext cx="5292779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Primeiro equipamento dedicado à tonificação e fortalecimento muscular não invasivos.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28700" y="2105279"/>
            <a:ext cx="5304127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Introduziu o revolucionário tratamento HIFEM para definir os músculos. O paciente sente o corpo mais firme, forte e definido, sem dor, sem downtime e sem necessidade de esforço físico.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75170" y="3269972"/>
            <a:ext cx="110078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8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16%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119707" y="3243625"/>
            <a:ext cx="1665814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Aumento Médio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da Massa Muscular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833146" y="3269972"/>
            <a:ext cx="110078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8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19%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977682" y="3243625"/>
            <a:ext cx="1665814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Média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Gordura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87684" y="8024736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FLACIDEZ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28700" y="8948166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DA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GORDURA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3313943" y="8063485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HIPERTROFIA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994347" y="8024736"/>
            <a:ext cx="1659841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FORTALECIMENTO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3032502" y="8948166"/>
            <a:ext cx="1506037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LIFTING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GLÚTEOS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5193705" y="8948166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DIÁSTASE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ABDOMINAL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768" r="-76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220" b="-220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768" r="-768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220" b="-220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76334"/>
            <a:ext cx="4135449" cy="518971"/>
          </a:xfrm>
          <a:custGeom>
            <a:avLst/>
            <a:gdLst/>
            <a:ahLst/>
            <a:cxnLst/>
            <a:rect l="l" t="t" r="r" b="b"/>
            <a:pathLst>
              <a:path w="4135449" h="518971">
                <a:moveTo>
                  <a:pt x="0" y="0"/>
                </a:moveTo>
                <a:lnTo>
                  <a:pt x="4135449" y="0"/>
                </a:lnTo>
                <a:lnTo>
                  <a:pt x="4135449" y="518971"/>
                </a:lnTo>
                <a:lnTo>
                  <a:pt x="0" y="5189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76334"/>
            <a:ext cx="4135449" cy="518971"/>
          </a:xfrm>
          <a:custGeom>
            <a:avLst/>
            <a:gdLst/>
            <a:ahLst/>
            <a:cxnLst/>
            <a:rect l="l" t="t" r="r" b="b"/>
            <a:pathLst>
              <a:path w="4135449" h="518971">
                <a:moveTo>
                  <a:pt x="0" y="0"/>
                </a:moveTo>
                <a:lnTo>
                  <a:pt x="4135449" y="0"/>
                </a:lnTo>
                <a:lnTo>
                  <a:pt x="4135449" y="518971"/>
                </a:lnTo>
                <a:lnTo>
                  <a:pt x="0" y="5189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76334"/>
            <a:ext cx="4135449" cy="518971"/>
          </a:xfrm>
          <a:custGeom>
            <a:avLst/>
            <a:gdLst/>
            <a:ahLst/>
            <a:cxnLst/>
            <a:rect l="l" t="t" r="r" b="b"/>
            <a:pathLst>
              <a:path w="4135449" h="518971">
                <a:moveTo>
                  <a:pt x="0" y="0"/>
                </a:moveTo>
                <a:lnTo>
                  <a:pt x="4135449" y="0"/>
                </a:lnTo>
                <a:lnTo>
                  <a:pt x="4135449" y="518971"/>
                </a:lnTo>
                <a:lnTo>
                  <a:pt x="0" y="5189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61227" y="3714454"/>
            <a:ext cx="5714001" cy="2971105"/>
          </a:xfrm>
          <a:custGeom>
            <a:avLst/>
            <a:gdLst/>
            <a:ahLst/>
            <a:cxnLst/>
            <a:rect l="l" t="t" r="r" b="b"/>
            <a:pathLst>
              <a:path w="5714001" h="2971105">
                <a:moveTo>
                  <a:pt x="0" y="0"/>
                </a:moveTo>
                <a:lnTo>
                  <a:pt x="5714001" y="0"/>
                </a:lnTo>
                <a:lnTo>
                  <a:pt x="5714001" y="2971104"/>
                </a:lnTo>
                <a:lnTo>
                  <a:pt x="0" y="29711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961227" y="6856909"/>
            <a:ext cx="7757318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Evolução do Contorno Corporal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25672" t="-22317" b="-810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46955" y="1983906"/>
            <a:ext cx="552220" cy="555546"/>
          </a:xfrm>
          <a:custGeom>
            <a:avLst/>
            <a:gdLst/>
            <a:ahLst/>
            <a:cxnLst/>
            <a:rect l="l" t="t" r="r" b="b"/>
            <a:pathLst>
              <a:path w="552220" h="555546">
                <a:moveTo>
                  <a:pt x="0" y="0"/>
                </a:moveTo>
                <a:lnTo>
                  <a:pt x="552220" y="0"/>
                </a:lnTo>
                <a:lnTo>
                  <a:pt x="552220" y="555546"/>
                </a:lnTo>
                <a:lnTo>
                  <a:pt x="0" y="5555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54218" y="3627177"/>
            <a:ext cx="608650" cy="612317"/>
          </a:xfrm>
          <a:custGeom>
            <a:avLst/>
            <a:gdLst/>
            <a:ahLst/>
            <a:cxnLst/>
            <a:rect l="l" t="t" r="r" b="b"/>
            <a:pathLst>
              <a:path w="608650" h="612317">
                <a:moveTo>
                  <a:pt x="0" y="0"/>
                </a:moveTo>
                <a:lnTo>
                  <a:pt x="608650" y="0"/>
                </a:lnTo>
                <a:lnTo>
                  <a:pt x="608650" y="612317"/>
                </a:lnTo>
                <a:lnTo>
                  <a:pt x="0" y="612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908591" y="3643608"/>
            <a:ext cx="628947" cy="632736"/>
          </a:xfrm>
          <a:custGeom>
            <a:avLst/>
            <a:gdLst/>
            <a:ahLst/>
            <a:cxnLst/>
            <a:rect l="l" t="t" r="r" b="b"/>
            <a:pathLst>
              <a:path w="628947" h="632736">
                <a:moveTo>
                  <a:pt x="0" y="0"/>
                </a:moveTo>
                <a:lnTo>
                  <a:pt x="628948" y="0"/>
                </a:lnTo>
                <a:lnTo>
                  <a:pt x="628948" y="632736"/>
                </a:lnTo>
                <a:lnTo>
                  <a:pt x="0" y="6327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913542" y="1983906"/>
            <a:ext cx="532498" cy="535706"/>
          </a:xfrm>
          <a:custGeom>
            <a:avLst/>
            <a:gdLst/>
            <a:ahLst/>
            <a:cxnLst/>
            <a:rect l="l" t="t" r="r" b="b"/>
            <a:pathLst>
              <a:path w="532498" h="535706">
                <a:moveTo>
                  <a:pt x="0" y="0"/>
                </a:moveTo>
                <a:lnTo>
                  <a:pt x="532498" y="0"/>
                </a:lnTo>
                <a:lnTo>
                  <a:pt x="532498" y="535705"/>
                </a:lnTo>
                <a:lnTo>
                  <a:pt x="0" y="535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65317" y="3633687"/>
            <a:ext cx="628947" cy="632736"/>
          </a:xfrm>
          <a:custGeom>
            <a:avLst/>
            <a:gdLst/>
            <a:ahLst/>
            <a:cxnLst/>
            <a:rect l="l" t="t" r="r" b="b"/>
            <a:pathLst>
              <a:path w="628947" h="632736">
                <a:moveTo>
                  <a:pt x="0" y="0"/>
                </a:moveTo>
                <a:lnTo>
                  <a:pt x="628947" y="0"/>
                </a:lnTo>
                <a:lnTo>
                  <a:pt x="628947" y="632737"/>
                </a:lnTo>
                <a:lnTo>
                  <a:pt x="0" y="6327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5845589" y="2000336"/>
            <a:ext cx="825909" cy="489824"/>
            <a:chOff x="0" y="0"/>
            <a:chExt cx="1101212" cy="653098"/>
          </a:xfrm>
        </p:grpSpPr>
        <p:sp>
          <p:nvSpPr>
            <p:cNvPr id="9" name="Freeform 9"/>
            <p:cNvSpPr/>
            <p:nvPr/>
          </p:nvSpPr>
          <p:spPr>
            <a:xfrm>
              <a:off x="272885" y="104435"/>
              <a:ext cx="545378" cy="548663"/>
            </a:xfrm>
            <a:custGeom>
              <a:avLst/>
              <a:gdLst/>
              <a:ahLst/>
              <a:cxnLst/>
              <a:rect l="l" t="t" r="r" b="b"/>
              <a:pathLst>
                <a:path w="545378" h="548663">
                  <a:moveTo>
                    <a:pt x="0" y="0"/>
                  </a:moveTo>
                  <a:lnTo>
                    <a:pt x="545377" y="0"/>
                  </a:lnTo>
                  <a:lnTo>
                    <a:pt x="545377" y="548663"/>
                  </a:lnTo>
                  <a:lnTo>
                    <a:pt x="0" y="548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445689" cy="448374"/>
            </a:xfrm>
            <a:custGeom>
              <a:avLst/>
              <a:gdLst/>
              <a:ahLst/>
              <a:cxnLst/>
              <a:rect l="l" t="t" r="r" b="b"/>
              <a:pathLst>
                <a:path w="445689" h="448374">
                  <a:moveTo>
                    <a:pt x="0" y="0"/>
                  </a:moveTo>
                  <a:lnTo>
                    <a:pt x="445689" y="0"/>
                  </a:lnTo>
                  <a:lnTo>
                    <a:pt x="445689" y="448374"/>
                  </a:lnTo>
                  <a:lnTo>
                    <a:pt x="0" y="448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55522" y="0"/>
              <a:ext cx="445689" cy="448374"/>
            </a:xfrm>
            <a:custGeom>
              <a:avLst/>
              <a:gdLst/>
              <a:ahLst/>
              <a:cxnLst/>
              <a:rect l="l" t="t" r="r" b="b"/>
              <a:pathLst>
                <a:path w="445689" h="448374">
                  <a:moveTo>
                    <a:pt x="0" y="0"/>
                  </a:moveTo>
                  <a:lnTo>
                    <a:pt x="445690" y="0"/>
                  </a:lnTo>
                  <a:lnTo>
                    <a:pt x="445690" y="448374"/>
                  </a:lnTo>
                  <a:lnTo>
                    <a:pt x="0" y="448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86610" y="5795107"/>
            <a:ext cx="6727401" cy="3463193"/>
            <a:chOff x="0" y="0"/>
            <a:chExt cx="1771826" cy="91211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71826" cy="912117"/>
            </a:xfrm>
            <a:custGeom>
              <a:avLst/>
              <a:gdLst/>
              <a:ahLst/>
              <a:cxnLst/>
              <a:rect l="l" t="t" r="r" b="b"/>
              <a:pathLst>
                <a:path w="1771826" h="912117">
                  <a:moveTo>
                    <a:pt x="44881" y="0"/>
                  </a:moveTo>
                  <a:lnTo>
                    <a:pt x="1726944" y="0"/>
                  </a:lnTo>
                  <a:cubicBezTo>
                    <a:pt x="1751732" y="0"/>
                    <a:pt x="1771826" y="20094"/>
                    <a:pt x="1771826" y="44881"/>
                  </a:cubicBezTo>
                  <a:lnTo>
                    <a:pt x="1771826" y="867235"/>
                  </a:lnTo>
                  <a:cubicBezTo>
                    <a:pt x="1771826" y="892023"/>
                    <a:pt x="1751732" y="912117"/>
                    <a:pt x="1726944" y="912117"/>
                  </a:cubicBezTo>
                  <a:lnTo>
                    <a:pt x="44881" y="912117"/>
                  </a:lnTo>
                  <a:cubicBezTo>
                    <a:pt x="20094" y="912117"/>
                    <a:pt x="0" y="892023"/>
                    <a:pt x="0" y="867235"/>
                  </a:cubicBezTo>
                  <a:lnTo>
                    <a:pt x="0" y="44881"/>
                  </a:lnTo>
                  <a:cubicBezTo>
                    <a:pt x="0" y="20094"/>
                    <a:pt x="20094" y="0"/>
                    <a:pt x="44881" y="0"/>
                  </a:cubicBezTo>
                  <a:close/>
                </a:path>
              </a:pathLst>
            </a:custGeom>
            <a:ln w="19050" cap="rnd">
              <a:solidFill>
                <a:srgbClr val="96D2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771826" cy="940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249759" y="5406320"/>
            <a:ext cx="4202108" cy="777573"/>
            <a:chOff x="0" y="0"/>
            <a:chExt cx="1106728" cy="20479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06728" cy="204793"/>
            </a:xfrm>
            <a:custGeom>
              <a:avLst/>
              <a:gdLst/>
              <a:ahLst/>
              <a:cxnLst/>
              <a:rect l="l" t="t" r="r" b="b"/>
              <a:pathLst>
                <a:path w="1106728" h="204793">
                  <a:moveTo>
                    <a:pt x="102396" y="0"/>
                  </a:moveTo>
                  <a:lnTo>
                    <a:pt x="1004332" y="0"/>
                  </a:lnTo>
                  <a:cubicBezTo>
                    <a:pt x="1031489" y="0"/>
                    <a:pt x="1057534" y="10788"/>
                    <a:pt x="1076737" y="29991"/>
                  </a:cubicBezTo>
                  <a:cubicBezTo>
                    <a:pt x="1095940" y="49194"/>
                    <a:pt x="1106728" y="75239"/>
                    <a:pt x="1106728" y="102396"/>
                  </a:cubicBezTo>
                  <a:lnTo>
                    <a:pt x="1106728" y="102396"/>
                  </a:lnTo>
                  <a:cubicBezTo>
                    <a:pt x="1106728" y="158948"/>
                    <a:pt x="1060884" y="204793"/>
                    <a:pt x="1004332" y="204793"/>
                  </a:cubicBezTo>
                  <a:lnTo>
                    <a:pt x="102396" y="204793"/>
                  </a:lnTo>
                  <a:cubicBezTo>
                    <a:pt x="45844" y="204793"/>
                    <a:pt x="0" y="158948"/>
                    <a:pt x="0" y="102396"/>
                  </a:cubicBezTo>
                  <a:lnTo>
                    <a:pt x="0" y="102396"/>
                  </a:lnTo>
                  <a:cubicBezTo>
                    <a:pt x="0" y="45844"/>
                    <a:pt x="45844" y="0"/>
                    <a:pt x="1023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9050" cap="rnd">
              <a:solidFill>
                <a:srgbClr val="96D2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1106728" cy="233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58224" y="6506832"/>
            <a:ext cx="617217" cy="540065"/>
            <a:chOff x="0" y="0"/>
            <a:chExt cx="812800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32223" y="113558"/>
                  </a:moveTo>
                  <a:cubicBezTo>
                    <a:pt x="-33680" y="222131"/>
                    <a:pt x="12749" y="327809"/>
                    <a:pt x="71096" y="383897"/>
                  </a:cubicBezTo>
                  <a:lnTo>
                    <a:pt x="412247" y="711200"/>
                  </a:lnTo>
                  <a:lnTo>
                    <a:pt x="746197" y="385067"/>
                  </a:lnTo>
                  <a:cubicBezTo>
                    <a:pt x="800465" y="324730"/>
                    <a:pt x="821266" y="260730"/>
                    <a:pt x="809713" y="189465"/>
                  </a:cubicBezTo>
                  <a:cubicBezTo>
                    <a:pt x="793755" y="90882"/>
                    <a:pt x="712517" y="14398"/>
                    <a:pt x="612162" y="3476"/>
                  </a:cubicBezTo>
                  <a:cubicBezTo>
                    <a:pt x="550612" y="-3151"/>
                    <a:pt x="491155" y="14267"/>
                    <a:pt x="444750" y="52829"/>
                  </a:cubicBezTo>
                  <a:cubicBezTo>
                    <a:pt x="432260" y="63204"/>
                    <a:pt x="421096" y="74804"/>
                    <a:pt x="411367" y="87411"/>
                  </a:cubicBezTo>
                  <a:cubicBezTo>
                    <a:pt x="399823" y="73056"/>
                    <a:pt x="386287" y="59925"/>
                    <a:pt x="370977" y="48288"/>
                  </a:cubicBezTo>
                  <a:cubicBezTo>
                    <a:pt x="317614" y="7733"/>
                    <a:pt x="249687" y="-8369"/>
                    <a:pt x="184440" y="4154"/>
                  </a:cubicBezTo>
                  <a:cubicBezTo>
                    <a:pt x="122643" y="16092"/>
                    <a:pt x="67173" y="55954"/>
                    <a:pt x="32223" y="113558"/>
                  </a:cubicBezTo>
                  <a:close/>
                </a:path>
              </a:pathLst>
            </a:custGeom>
            <a:ln w="19050" cap="sq">
              <a:solidFill>
                <a:srgbClr val="96D2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22225"/>
              <a:ext cx="660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3718750" y="6299104"/>
            <a:ext cx="955519" cy="955519"/>
          </a:xfrm>
          <a:custGeom>
            <a:avLst/>
            <a:gdLst/>
            <a:ahLst/>
            <a:cxnLst/>
            <a:rect l="l" t="t" r="r" b="b"/>
            <a:pathLst>
              <a:path w="955519" h="955519">
                <a:moveTo>
                  <a:pt x="0" y="0"/>
                </a:moveTo>
                <a:lnTo>
                  <a:pt x="955519" y="0"/>
                </a:lnTo>
                <a:lnTo>
                  <a:pt x="955519" y="955519"/>
                </a:lnTo>
                <a:lnTo>
                  <a:pt x="0" y="9555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674265" y="6293974"/>
            <a:ext cx="965779" cy="965779"/>
          </a:xfrm>
          <a:custGeom>
            <a:avLst/>
            <a:gdLst/>
            <a:ahLst/>
            <a:cxnLst/>
            <a:rect l="l" t="t" r="r" b="b"/>
            <a:pathLst>
              <a:path w="965779" h="965779">
                <a:moveTo>
                  <a:pt x="0" y="0"/>
                </a:moveTo>
                <a:lnTo>
                  <a:pt x="965779" y="0"/>
                </a:lnTo>
                <a:lnTo>
                  <a:pt x="965779" y="965779"/>
                </a:lnTo>
                <a:lnTo>
                  <a:pt x="0" y="9657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5712088" y="7594499"/>
            <a:ext cx="890133" cy="890133"/>
          </a:xfrm>
          <a:custGeom>
            <a:avLst/>
            <a:gdLst/>
            <a:ahLst/>
            <a:cxnLst/>
            <a:rect l="l" t="t" r="r" b="b"/>
            <a:pathLst>
              <a:path w="890133" h="890133">
                <a:moveTo>
                  <a:pt x="0" y="0"/>
                </a:moveTo>
                <a:lnTo>
                  <a:pt x="890133" y="0"/>
                </a:lnTo>
                <a:lnTo>
                  <a:pt x="890133" y="890134"/>
                </a:lnTo>
                <a:lnTo>
                  <a:pt x="0" y="8901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3817867" y="7580133"/>
            <a:ext cx="918866" cy="918866"/>
          </a:xfrm>
          <a:custGeom>
            <a:avLst/>
            <a:gdLst/>
            <a:ahLst/>
            <a:cxnLst/>
            <a:rect l="l" t="t" r="r" b="b"/>
            <a:pathLst>
              <a:path w="918866" h="918866">
                <a:moveTo>
                  <a:pt x="0" y="0"/>
                </a:moveTo>
                <a:lnTo>
                  <a:pt x="918865" y="0"/>
                </a:lnTo>
                <a:lnTo>
                  <a:pt x="918865" y="918866"/>
                </a:lnTo>
                <a:lnTo>
                  <a:pt x="0" y="91886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825191" y="7594499"/>
            <a:ext cx="849136" cy="895255"/>
          </a:xfrm>
          <a:custGeom>
            <a:avLst/>
            <a:gdLst/>
            <a:ahLst/>
            <a:cxnLst/>
            <a:rect l="l" t="t" r="r" b="b"/>
            <a:pathLst>
              <a:path w="849136" h="895255">
                <a:moveTo>
                  <a:pt x="0" y="0"/>
                </a:moveTo>
                <a:lnTo>
                  <a:pt x="849137" y="0"/>
                </a:lnTo>
                <a:lnTo>
                  <a:pt x="849137" y="895255"/>
                </a:lnTo>
                <a:lnTo>
                  <a:pt x="0" y="8952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2883567" y="5510589"/>
            <a:ext cx="2934493" cy="54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MAIS DE</a:t>
            </a:r>
            <a:r>
              <a:rPr lang="en-US" sz="1599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40 TECNOLOGIAS </a:t>
            </a:r>
            <a:r>
              <a:rPr lang="en-US" sz="1599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EM </a:t>
            </a:r>
            <a:r>
              <a:rPr lang="en-US" sz="1599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6 SEGMENTOS</a:t>
            </a:r>
            <a:r>
              <a:rPr lang="en-US" sz="1599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DE ATUAÇÃO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801980" y="2581703"/>
            <a:ext cx="755622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90+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PAÍSES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28700" y="885773"/>
            <a:ext cx="6788431" cy="679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Por que somos os maiores?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20737" y="2591623"/>
            <a:ext cx="1604656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30+ ANOS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EXPERIÊNCIA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334188" y="2575192"/>
            <a:ext cx="1848709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5000+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PROFISSIONAIS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803076" y="4365669"/>
            <a:ext cx="2910934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200+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ESTÚDOS CIENTÍFICOS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8257" y="4372180"/>
            <a:ext cx="1223068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300+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PATENTES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11531" y="4382100"/>
            <a:ext cx="1223068" cy="64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600+</a:t>
            </a:r>
          </a:p>
          <a:p>
            <a:pPr algn="ctr">
              <a:lnSpc>
                <a:spcPts val="1932"/>
              </a:lnSpc>
              <a:spcBef>
                <a:spcPct val="0"/>
              </a:spcBef>
            </a:pPr>
            <a:r>
              <a:rPr lang="en-US" sz="138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ENGENHEIROS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97403" y="7144469"/>
            <a:ext cx="1538860" cy="358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CARDIOLOGIA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427079" y="7144469"/>
            <a:ext cx="1538860" cy="358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ROBÓTICA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356756" y="7144469"/>
            <a:ext cx="1538860" cy="358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REABILITAÇÃO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97403" y="8535762"/>
            <a:ext cx="1538860" cy="48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MEDICINA</a:t>
            </a:r>
          </a:p>
          <a:p>
            <a:pPr algn="ctr">
              <a:lnSpc>
                <a:spcPts val="1984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ESTÉTICA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356756" y="8541186"/>
            <a:ext cx="1538860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SAÚDE</a:t>
            </a:r>
          </a:p>
          <a:p>
            <a:pPr algn="ctr">
              <a:lnSpc>
                <a:spcPts val="1920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MENTAL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427079" y="8535762"/>
            <a:ext cx="1538860" cy="48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ESTÉTICA</a:t>
            </a:r>
          </a:p>
          <a:p>
            <a:pPr algn="ctr">
              <a:lnSpc>
                <a:spcPts val="1984"/>
              </a:lnSpc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AVANÇADA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669777" cy="10462471"/>
            <a:chOff x="0" y="0"/>
            <a:chExt cx="1493275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93275" cy="2755548"/>
            </a:xfrm>
            <a:custGeom>
              <a:avLst/>
              <a:gdLst/>
              <a:ahLst/>
              <a:cxnLst/>
              <a:rect l="l" t="t" r="r" b="b"/>
              <a:pathLst>
                <a:path w="1493275" h="2755548">
                  <a:moveTo>
                    <a:pt x="0" y="0"/>
                  </a:moveTo>
                  <a:lnTo>
                    <a:pt x="1493275" y="0"/>
                  </a:lnTo>
                  <a:lnTo>
                    <a:pt x="1493275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93275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842356" y="4579842"/>
            <a:ext cx="5445644" cy="4127052"/>
          </a:xfrm>
          <a:custGeom>
            <a:avLst/>
            <a:gdLst/>
            <a:ahLst/>
            <a:cxnLst/>
            <a:rect l="l" t="t" r="r" b="b"/>
            <a:pathLst>
              <a:path w="5445644" h="4127052">
                <a:moveTo>
                  <a:pt x="0" y="0"/>
                </a:moveTo>
                <a:lnTo>
                  <a:pt x="5445644" y="0"/>
                </a:lnTo>
                <a:lnTo>
                  <a:pt x="5445644" y="4127053"/>
                </a:lnTo>
                <a:lnTo>
                  <a:pt x="0" y="41270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256" t="-5205" b="-315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639609" y="5296911"/>
            <a:ext cx="6374527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Como o EMSCULPT NEO funciona? 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1160759"/>
            <a:ext cx="4259380" cy="504651"/>
          </a:xfrm>
          <a:custGeom>
            <a:avLst/>
            <a:gdLst/>
            <a:ahLst/>
            <a:cxnLst/>
            <a:rect l="l" t="t" r="r" b="b"/>
            <a:pathLst>
              <a:path w="4259380" h="504651">
                <a:moveTo>
                  <a:pt x="0" y="0"/>
                </a:moveTo>
                <a:lnTo>
                  <a:pt x="4259380" y="0"/>
                </a:lnTo>
                <a:lnTo>
                  <a:pt x="4259380" y="504651"/>
                </a:lnTo>
                <a:lnTo>
                  <a:pt x="0" y="504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6699431" y="3020979"/>
            <a:ext cx="13774448" cy="7266021"/>
          </a:xfrm>
          <a:custGeom>
            <a:avLst/>
            <a:gdLst/>
            <a:ahLst/>
            <a:cxnLst/>
            <a:rect l="l" t="t" r="r" b="b"/>
            <a:pathLst>
              <a:path w="13774448" h="7266021">
                <a:moveTo>
                  <a:pt x="0" y="0"/>
                </a:moveTo>
                <a:lnTo>
                  <a:pt x="13774448" y="0"/>
                </a:lnTo>
                <a:lnTo>
                  <a:pt x="13774448" y="7266021"/>
                </a:lnTo>
                <a:lnTo>
                  <a:pt x="0" y="7266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59259" y="0"/>
            <a:ext cx="4730655" cy="4730655"/>
          </a:xfrm>
          <a:custGeom>
            <a:avLst/>
            <a:gdLst/>
            <a:ahLst/>
            <a:cxnLst/>
            <a:rect l="l" t="t" r="r" b="b"/>
            <a:pathLst>
              <a:path w="4730655" h="4730655">
                <a:moveTo>
                  <a:pt x="0" y="0"/>
                </a:moveTo>
                <a:lnTo>
                  <a:pt x="4730655" y="0"/>
                </a:lnTo>
                <a:lnTo>
                  <a:pt x="4730655" y="4730655"/>
                </a:lnTo>
                <a:lnTo>
                  <a:pt x="0" y="4730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864973" y="1122659"/>
            <a:ext cx="6374527" cy="285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EMSCULPT NEO é</a:t>
            </a:r>
            <a:r>
              <a:rPr lang="en-US" sz="1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o primeiro e único equipamento</a:t>
            </a:r>
            <a:r>
              <a:rPr lang="en-US" sz="1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do mundo a combinar radiofrequência (RF) e HIFEM™ </a:t>
            </a:r>
            <a:r>
              <a:rPr lang="en-US" sz="1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em um único aplicador</a:t>
            </a:r>
            <a:r>
              <a:rPr lang="en-US" sz="1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.</a:t>
            </a:r>
          </a:p>
          <a:p>
            <a:pPr algn="l">
              <a:lnSpc>
                <a:spcPts val="2239"/>
              </a:lnSpc>
            </a:pPr>
            <a:endParaRPr lang="en-US" sz="1999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Essa sinergia exclusiva aquece a gordura para lipólise intensa enquanto induz contrações supramáximas profundas, promovendo aumento muscular e redução de gordura simultaneamente, em 30 minutos, sem dor, sem agulhas e sem downtime.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É a tecnologia que redefine resultados corporais ao unir potência, precisão e ciência em um protocolo confortável, seguro e altamente previsível.</a:t>
            </a:r>
          </a:p>
          <a:p>
            <a:pPr algn="l">
              <a:lnSpc>
                <a:spcPts val="2239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760938"/>
            <a:ext cx="6919988" cy="349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Evolução do Contorno Corporal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90849" y="5982517"/>
            <a:ext cx="2771010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AutoNum type="arabicPeriod"/>
            </a:pPr>
            <a:r>
              <a:rPr lang="en-US" sz="15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Aquecimento Muscular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39609" y="6351045"/>
            <a:ext cx="2473489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temperatura muscular aumenta semelhante ao que uma atividade de aquecimento faz antes de qualquer treino.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90849" y="7511190"/>
            <a:ext cx="3328243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AutoNum type="arabicPeriod"/>
            </a:pPr>
            <a:r>
              <a:rPr lang="en-US" sz="15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Contrações Supramáximas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39609" y="7880125"/>
            <a:ext cx="2473489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Os músculos da área tratada são intensamente contraídos.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60991" y="5982517"/>
            <a:ext cx="2391084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AutoNum type="arabicPeriod"/>
            </a:pPr>
            <a:r>
              <a:rPr lang="en-US" sz="15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Queima de Gordura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26873" y="6351045"/>
            <a:ext cx="2473489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Logo após o início do procedimento, a temperatura nas células de gordura atinge níveis que causam quebra permanente.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60991" y="7511190"/>
            <a:ext cx="2391084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AutoNum type="arabicPeriod"/>
            </a:pPr>
            <a:r>
              <a:rPr lang="en-US" sz="15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 Após o Tratamento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17948" y="7880125"/>
            <a:ext cx="2624358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As células de gordura são lentamente removidas do corpo e as fibras musculares tensionadas iniciam um processo de crescimento.</a:t>
            </a:r>
          </a:p>
        </p:txBody>
      </p:sp>
      <p:sp>
        <p:nvSpPr>
          <p:cNvPr id="20" name="Freeform 20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4517028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48912" y="92583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9258" y="7002614"/>
            <a:ext cx="5395571" cy="513302"/>
            <a:chOff x="0" y="0"/>
            <a:chExt cx="1421056" cy="135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853445" y="4926899"/>
            <a:ext cx="5433123" cy="5433123"/>
          </a:xfrm>
          <a:custGeom>
            <a:avLst/>
            <a:gdLst/>
            <a:ahLst/>
            <a:cxnLst/>
            <a:rect l="l" t="t" r="r" b="b"/>
            <a:pathLst>
              <a:path w="5433123" h="5433123">
                <a:moveTo>
                  <a:pt x="0" y="0"/>
                </a:moveTo>
                <a:lnTo>
                  <a:pt x="5433122" y="0"/>
                </a:lnTo>
                <a:lnTo>
                  <a:pt x="5433122" y="5433123"/>
                </a:lnTo>
                <a:lnTo>
                  <a:pt x="0" y="54331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AutoShape 13"/>
          <p:cNvSpPr/>
          <p:nvPr/>
        </p:nvSpPr>
        <p:spPr>
          <a:xfrm flipV="1">
            <a:off x="7270806" y="6091167"/>
            <a:ext cx="704628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7270806" y="6627309"/>
            <a:ext cx="659937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 flipV="1">
            <a:off x="7270806" y="7254570"/>
            <a:ext cx="1095418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7270806" y="8412826"/>
            <a:ext cx="801680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 flipV="1">
            <a:off x="10990796" y="7717792"/>
            <a:ext cx="1095418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>
            <a:off x="11126383" y="8546804"/>
            <a:ext cx="959831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11078907" y="9555125"/>
            <a:ext cx="1007307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grpSp>
        <p:nvGrpSpPr>
          <p:cNvPr id="20" name="Group 20"/>
          <p:cNvGrpSpPr/>
          <p:nvPr/>
        </p:nvGrpSpPr>
        <p:grpSpPr>
          <a:xfrm>
            <a:off x="6953134" y="952326"/>
            <a:ext cx="5233744" cy="513302"/>
            <a:chOff x="0" y="0"/>
            <a:chExt cx="1378435" cy="13519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78435" cy="135191"/>
            </a:xfrm>
            <a:custGeom>
              <a:avLst/>
              <a:gdLst/>
              <a:ahLst/>
              <a:cxnLst/>
              <a:rect l="l" t="t" r="r" b="b"/>
              <a:pathLst>
                <a:path w="1378435" h="135191">
                  <a:moveTo>
                    <a:pt x="0" y="0"/>
                  </a:moveTo>
                  <a:lnTo>
                    <a:pt x="1378435" y="0"/>
                  </a:lnTo>
                  <a:lnTo>
                    <a:pt x="1378435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378435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997" y="3179422"/>
            <a:ext cx="1119126" cy="1119126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972" y="3179422"/>
            <a:ext cx="1119126" cy="1119126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4977682" y="3417887"/>
            <a:ext cx="1665814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Média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Gordura</a:t>
            </a:r>
          </a:p>
        </p:txBody>
      </p:sp>
      <p:sp>
        <p:nvSpPr>
          <p:cNvPr id="26" name="Freeform 26"/>
          <p:cNvSpPr/>
          <p:nvPr/>
        </p:nvSpPr>
        <p:spPr>
          <a:xfrm>
            <a:off x="12906942" y="-673153"/>
            <a:ext cx="5260471" cy="7890706"/>
          </a:xfrm>
          <a:custGeom>
            <a:avLst/>
            <a:gdLst/>
            <a:ahLst/>
            <a:cxnLst/>
            <a:rect l="l" t="t" r="r" b="b"/>
            <a:pathLst>
              <a:path w="5260471" h="7890706">
                <a:moveTo>
                  <a:pt x="0" y="0"/>
                </a:moveTo>
                <a:lnTo>
                  <a:pt x="5260471" y="0"/>
                </a:lnTo>
                <a:lnTo>
                  <a:pt x="5260471" y="7890706"/>
                </a:lnTo>
                <a:lnTo>
                  <a:pt x="0" y="78907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6950855" y="1595838"/>
            <a:ext cx="904070" cy="975994"/>
            <a:chOff x="0" y="0"/>
            <a:chExt cx="331361" cy="35772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31361" cy="357723"/>
            </a:xfrm>
            <a:custGeom>
              <a:avLst/>
              <a:gdLst/>
              <a:ahLst/>
              <a:cxnLst/>
              <a:rect l="l" t="t" r="r" b="b"/>
              <a:pathLst>
                <a:path w="331361" h="357723">
                  <a:moveTo>
                    <a:pt x="0" y="0"/>
                  </a:moveTo>
                  <a:lnTo>
                    <a:pt x="331361" y="0"/>
                  </a:lnTo>
                  <a:lnTo>
                    <a:pt x="331361" y="357723"/>
                  </a:lnTo>
                  <a:lnTo>
                    <a:pt x="0" y="35772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331361" cy="405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6921017" y="1595838"/>
            <a:ext cx="963746" cy="1138009"/>
          </a:xfrm>
          <a:custGeom>
            <a:avLst/>
            <a:gdLst/>
            <a:ahLst/>
            <a:cxnLst/>
            <a:rect l="l" t="t" r="r" b="b"/>
            <a:pathLst>
              <a:path w="963746" h="1138009">
                <a:moveTo>
                  <a:pt x="0" y="0"/>
                </a:moveTo>
                <a:lnTo>
                  <a:pt x="963746" y="0"/>
                </a:lnTo>
                <a:lnTo>
                  <a:pt x="963746" y="1138009"/>
                </a:lnTo>
                <a:lnTo>
                  <a:pt x="0" y="11380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9349" t="-24562" r="-24454" b="-6686"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8050525" y="2617470"/>
            <a:ext cx="4136353" cy="122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 Small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Desenvolvido para braços, panturrilhas e regiões menores. Oferece a mesma potência do Large, porém com área de contato otimizada para definição localizada.</a:t>
            </a:r>
          </a:p>
          <a:p>
            <a:pPr algn="l">
              <a:lnSpc>
                <a:spcPts val="1680"/>
              </a:lnSpc>
            </a:pPr>
            <a:endParaRPr lang="en-US" sz="12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grpSp>
        <p:nvGrpSpPr>
          <p:cNvPr id="32" name="Group 32"/>
          <p:cNvGrpSpPr/>
          <p:nvPr/>
        </p:nvGrpSpPr>
        <p:grpSpPr>
          <a:xfrm>
            <a:off x="6950855" y="2655570"/>
            <a:ext cx="904070" cy="975994"/>
            <a:chOff x="0" y="0"/>
            <a:chExt cx="331361" cy="35772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31361" cy="357723"/>
            </a:xfrm>
            <a:custGeom>
              <a:avLst/>
              <a:gdLst/>
              <a:ahLst/>
              <a:cxnLst/>
              <a:rect l="l" t="t" r="r" b="b"/>
              <a:pathLst>
                <a:path w="331361" h="357723">
                  <a:moveTo>
                    <a:pt x="0" y="0"/>
                  </a:moveTo>
                  <a:lnTo>
                    <a:pt x="331361" y="0"/>
                  </a:lnTo>
                  <a:lnTo>
                    <a:pt x="331361" y="357723"/>
                  </a:lnTo>
                  <a:lnTo>
                    <a:pt x="0" y="35772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331361" cy="405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950855" y="3717290"/>
            <a:ext cx="904070" cy="975994"/>
            <a:chOff x="0" y="0"/>
            <a:chExt cx="331361" cy="35772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31361" cy="357723"/>
            </a:xfrm>
            <a:custGeom>
              <a:avLst/>
              <a:gdLst/>
              <a:ahLst/>
              <a:cxnLst/>
              <a:rect l="l" t="t" r="r" b="b"/>
              <a:pathLst>
                <a:path w="331361" h="357723">
                  <a:moveTo>
                    <a:pt x="0" y="0"/>
                  </a:moveTo>
                  <a:lnTo>
                    <a:pt x="331361" y="0"/>
                  </a:lnTo>
                  <a:lnTo>
                    <a:pt x="331361" y="357723"/>
                  </a:lnTo>
                  <a:lnTo>
                    <a:pt x="0" y="35772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331361" cy="405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6380452" y="2634602"/>
            <a:ext cx="1935694" cy="1021079"/>
          </a:xfrm>
          <a:custGeom>
            <a:avLst/>
            <a:gdLst/>
            <a:ahLst/>
            <a:cxnLst/>
            <a:rect l="l" t="t" r="r" b="b"/>
            <a:pathLst>
              <a:path w="1935694" h="1021079">
                <a:moveTo>
                  <a:pt x="0" y="0"/>
                </a:moveTo>
                <a:lnTo>
                  <a:pt x="1935694" y="0"/>
                </a:lnTo>
                <a:lnTo>
                  <a:pt x="1935694" y="1021079"/>
                </a:lnTo>
                <a:lnTo>
                  <a:pt x="0" y="10210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028700" y="1028700"/>
            <a:ext cx="1766700" cy="209318"/>
          </a:xfrm>
          <a:custGeom>
            <a:avLst/>
            <a:gdLst/>
            <a:ahLst/>
            <a:cxnLst/>
            <a:rect l="l" t="t" r="r" b="b"/>
            <a:pathLst>
              <a:path w="1766700" h="209318">
                <a:moveTo>
                  <a:pt x="0" y="0"/>
                </a:moveTo>
                <a:lnTo>
                  <a:pt x="1766700" y="0"/>
                </a:lnTo>
                <a:lnTo>
                  <a:pt x="1766700" y="209318"/>
                </a:lnTo>
                <a:lnTo>
                  <a:pt x="0" y="2093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444487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2949441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5609493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444487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2949441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5609493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4279467" y="7643461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4279467" y="8466986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9" name="AutoShape 49"/>
          <p:cNvSpPr/>
          <p:nvPr/>
        </p:nvSpPr>
        <p:spPr>
          <a:xfrm flipV="1">
            <a:off x="11126383" y="7025027"/>
            <a:ext cx="959831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>
            <a:off x="10572088" y="6451649"/>
            <a:ext cx="1514126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flipV="1">
            <a:off x="7270806" y="8979602"/>
            <a:ext cx="1045339" cy="0"/>
          </a:xfrm>
          <a:prstGeom prst="line">
            <a:avLst/>
          </a:prstGeom>
          <a:ln w="9525" cap="flat">
            <a:gradFill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2" name="Freeform 52"/>
          <p:cNvSpPr/>
          <p:nvPr/>
        </p:nvSpPr>
        <p:spPr>
          <a:xfrm>
            <a:off x="6511784" y="3713475"/>
            <a:ext cx="1822669" cy="1098988"/>
          </a:xfrm>
          <a:custGeom>
            <a:avLst/>
            <a:gdLst/>
            <a:ahLst/>
            <a:cxnLst/>
            <a:rect l="l" t="t" r="r" b="b"/>
            <a:pathLst>
              <a:path w="1822669" h="1098988">
                <a:moveTo>
                  <a:pt x="0" y="0"/>
                </a:moveTo>
                <a:lnTo>
                  <a:pt x="1822669" y="0"/>
                </a:lnTo>
                <a:lnTo>
                  <a:pt x="1822669" y="1098988"/>
                </a:lnTo>
                <a:lnTo>
                  <a:pt x="0" y="109898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0497"/>
            </a:stretch>
          </a:blipFill>
        </p:spPr>
      </p:sp>
      <p:sp>
        <p:nvSpPr>
          <p:cNvPr id="53" name="TextBox 53"/>
          <p:cNvSpPr txBox="1"/>
          <p:nvPr/>
        </p:nvSpPr>
        <p:spPr>
          <a:xfrm>
            <a:off x="7270806" y="5912974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OMBROS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7270806" y="6446887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BRAÇOS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270806" y="7085645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ABDÔMEN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270806" y="8232404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COXAS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381586" y="7525089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GLÚTEOS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381586" y="8150507"/>
            <a:ext cx="704628" cy="278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86"/>
              </a:lnSpc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POSTERIOR</a:t>
            </a:r>
          </a:p>
          <a:p>
            <a:pPr algn="r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COXA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233758" y="9363465"/>
            <a:ext cx="852455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PANTURRILHA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188421" y="7048113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7082297" y="1011809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APLICADORES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188421" y="4562526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059258" y="5020805"/>
            <a:ext cx="5452526" cy="180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MELHORA GLOBAL DO CONTORNO E DEFINIÇÃO CORPORAL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VISÍVEL EM POUCAS SESSÕES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ZERO DOWNTIME E ALTO CONFORTO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 hands-free, independente de operador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SEGURANÇA E PREVISIBILIDADE NOS PROTOCOLOS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DIFERENCIAÇÃO CLÍNICA COM FORTE APELO DE MARKETING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28700" y="1393063"/>
            <a:ext cx="5351752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 para diversos perfis de pacientes: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028700" y="1800647"/>
            <a:ext cx="5304127" cy="123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Indivíduos ativos que buscam definição avançada</a:t>
            </a:r>
          </a:p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Pacientes iniciantes que desejam modelar e fortalecer</a:t>
            </a:r>
          </a:p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Pós-parto que buscam recuperação funcional</a:t>
            </a:r>
          </a:p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Idosos que desejam melhora estética e força muscular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• Pacientes que preferem alternativas não invasivas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75170" y="3444235"/>
            <a:ext cx="110078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8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25%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119707" y="3417887"/>
            <a:ext cx="1665814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Aumento Médio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da Massa Muscular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3833146" y="3444235"/>
            <a:ext cx="110078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-89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-30%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8050525" y="1557738"/>
            <a:ext cx="3845464" cy="101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 Large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Ideal para abdômen, glúteos e coxas. Combina RF + HIFEM™ para tratar grandes áreas com redução de gordura, ganho muscular e contorno uniforme.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8050525" y="3679190"/>
            <a:ext cx="3845464" cy="1223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Aplicador EDGE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Criado para tratar a circunferência lateral do abdômen. Seu design curvado garante aderência total à anatomia e permite atuação profunda em regiões difíceis.</a:t>
            </a:r>
          </a:p>
          <a:p>
            <a:pPr algn="l">
              <a:lnSpc>
                <a:spcPts val="1680"/>
              </a:lnSpc>
            </a:pPr>
            <a:endParaRPr lang="en-US" sz="12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1187684" y="8024736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FLACIDEZ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28700" y="8948166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DA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GORDURA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692637" y="8063485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HIPERTROFIA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994347" y="8024736"/>
            <a:ext cx="1659841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FORTALECIMENTO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411197" y="8948166"/>
            <a:ext cx="1506037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LIFTING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 GLÚTEOS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5193705" y="8948166"/>
            <a:ext cx="1261124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DIÁSTASE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ABDOMINAL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022663" y="8187310"/>
            <a:ext cx="943156" cy="28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4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MOBILIDADE</a:t>
            </a:r>
          </a:p>
          <a:p>
            <a:pPr algn="ctr">
              <a:lnSpc>
                <a:spcPts val="1104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REDUZIDA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741223" y="8948166"/>
            <a:ext cx="1506037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RIGIDEZ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MUSCULAR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1381586" y="6832323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COTOVELOS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1381586" y="6258946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COSTAS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7270806" y="8799180"/>
            <a:ext cx="704628" cy="13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6"/>
              </a:lnSpc>
              <a:spcBef>
                <a:spcPct val="0"/>
              </a:spcBef>
            </a:pPr>
            <a:r>
              <a:rPr lang="en-US" sz="847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JOELHOS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57275"/>
            <a:ext cx="5629760" cy="513866"/>
          </a:xfrm>
          <a:custGeom>
            <a:avLst/>
            <a:gdLst/>
            <a:ahLst/>
            <a:cxnLst/>
            <a:rect l="l" t="t" r="r" b="b"/>
            <a:pathLst>
              <a:path w="5629760" h="513866">
                <a:moveTo>
                  <a:pt x="0" y="0"/>
                </a:moveTo>
                <a:lnTo>
                  <a:pt x="5629760" y="0"/>
                </a:lnTo>
                <a:lnTo>
                  <a:pt x="5629760" y="513866"/>
                </a:lnTo>
                <a:lnTo>
                  <a:pt x="0" y="513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712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IMEDIATAMENTE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94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b="-5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57275"/>
            <a:ext cx="5629760" cy="513866"/>
          </a:xfrm>
          <a:custGeom>
            <a:avLst/>
            <a:gdLst/>
            <a:ahLst/>
            <a:cxnLst/>
            <a:rect l="l" t="t" r="r" b="b"/>
            <a:pathLst>
              <a:path w="5629760" h="513866">
                <a:moveTo>
                  <a:pt x="0" y="0"/>
                </a:moveTo>
                <a:lnTo>
                  <a:pt x="5629760" y="0"/>
                </a:lnTo>
                <a:lnTo>
                  <a:pt x="5629760" y="513866"/>
                </a:lnTo>
                <a:lnTo>
                  <a:pt x="0" y="513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712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IMEDIATAMENTE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8693" r="-170275" b="-10709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2"/>
              <a:stretch>
                <a:fillRect l="-116384" r="-165017" b="-107091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9567120" y="3910394"/>
            <a:ext cx="3461083" cy="2533353"/>
            <a:chOff x="0" y="0"/>
            <a:chExt cx="536212" cy="3924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3"/>
              <a:stretch>
                <a:fillRect l="-940" r="-40493" b="-38823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152029" y="3910394"/>
            <a:ext cx="3529757" cy="2533353"/>
            <a:chOff x="0" y="0"/>
            <a:chExt cx="546852" cy="3924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4"/>
              <a:stretch>
                <a:fillRect t="-51" r="-51789" b="-5189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96328" y="3910394"/>
            <a:ext cx="3461083" cy="2533353"/>
            <a:chOff x="0" y="0"/>
            <a:chExt cx="536212" cy="39248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6212" cy="392483"/>
            </a:xfrm>
            <a:custGeom>
              <a:avLst/>
              <a:gdLst/>
              <a:ahLst/>
              <a:cxnLst/>
              <a:rect l="l" t="t" r="r" b="b"/>
              <a:pathLst>
                <a:path w="536212" h="392483">
                  <a:moveTo>
                    <a:pt x="0" y="0"/>
                  </a:moveTo>
                  <a:lnTo>
                    <a:pt x="536212" y="0"/>
                  </a:lnTo>
                  <a:lnTo>
                    <a:pt x="53621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5"/>
              <a:stretch>
                <a:fillRect l="-940" r="-94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681237" y="3910394"/>
            <a:ext cx="3529757" cy="2533353"/>
            <a:chOff x="0" y="0"/>
            <a:chExt cx="546852" cy="3924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852" cy="392483"/>
            </a:xfrm>
            <a:custGeom>
              <a:avLst/>
              <a:gdLst/>
              <a:ahLst/>
              <a:cxnLst/>
              <a:rect l="l" t="t" r="r" b="b"/>
              <a:pathLst>
                <a:path w="546852" h="392483">
                  <a:moveTo>
                    <a:pt x="0" y="0"/>
                  </a:moveTo>
                  <a:lnTo>
                    <a:pt x="546852" y="0"/>
                  </a:lnTo>
                  <a:lnTo>
                    <a:pt x="546852" y="392483"/>
                  </a:lnTo>
                  <a:lnTo>
                    <a:pt x="0" y="392483"/>
                  </a:lnTo>
                  <a:close/>
                </a:path>
              </a:pathLst>
            </a:custGeom>
            <a:blipFill>
              <a:blip r:embed="rId6"/>
              <a:stretch>
                <a:fillRect t="-51" b="-51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096328" y="1057275"/>
            <a:ext cx="5629760" cy="513866"/>
          </a:xfrm>
          <a:custGeom>
            <a:avLst/>
            <a:gdLst/>
            <a:ahLst/>
            <a:cxnLst/>
            <a:rect l="l" t="t" r="r" b="b"/>
            <a:pathLst>
              <a:path w="5629760" h="513866">
                <a:moveTo>
                  <a:pt x="0" y="0"/>
                </a:moveTo>
                <a:lnTo>
                  <a:pt x="5629760" y="0"/>
                </a:lnTo>
                <a:lnTo>
                  <a:pt x="5629760" y="513866"/>
                </a:lnTo>
                <a:lnTo>
                  <a:pt x="0" y="5138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96328" y="1690555"/>
            <a:ext cx="9092811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Resultados - Antes e Depois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1 MÊS APÓS A ÚLTIMA SESSÃO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7120" y="6567572"/>
            <a:ext cx="3652537" cy="198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IMEDIATAMENTE APÓS A ÚLTIMA SESSÃO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4F0106F9-86FD-4512-906A-9EDFD2657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28939" y="4467160"/>
            <a:ext cx="8230361" cy="1199783"/>
          </a:xfrm>
          <a:custGeom>
            <a:avLst/>
            <a:gdLst/>
            <a:ahLst/>
            <a:cxnLst/>
            <a:rect l="l" t="t" r="r" b="b"/>
            <a:pathLst>
              <a:path w="8230361" h="1199783">
                <a:moveTo>
                  <a:pt x="0" y="0"/>
                </a:moveTo>
                <a:lnTo>
                  <a:pt x="8230361" y="0"/>
                </a:lnTo>
                <a:lnTo>
                  <a:pt x="8230361" y="1199783"/>
                </a:lnTo>
                <a:lnTo>
                  <a:pt x="0" y="1199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468868" y="5840817"/>
            <a:ext cx="5383115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tecnologia que redefine saúde íntima, confiança e qualidade de vida.</a:t>
            </a:r>
          </a:p>
        </p:txBody>
      </p:sp>
      <p:sp>
        <p:nvSpPr>
          <p:cNvPr id="5" name="Freeform 5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610741" cy="10462471"/>
            <a:chOff x="0" y="0"/>
            <a:chExt cx="1477726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7726" cy="2755548"/>
            </a:xfrm>
            <a:custGeom>
              <a:avLst/>
              <a:gdLst/>
              <a:ahLst/>
              <a:cxnLst/>
              <a:rect l="l" t="t" r="r" b="b"/>
              <a:pathLst>
                <a:path w="1477726" h="2755548">
                  <a:moveTo>
                    <a:pt x="0" y="0"/>
                  </a:moveTo>
                  <a:lnTo>
                    <a:pt x="1477726" y="0"/>
                  </a:lnTo>
                  <a:lnTo>
                    <a:pt x="1477726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77726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38422" y="1028700"/>
            <a:ext cx="8003274" cy="9711482"/>
          </a:xfrm>
          <a:custGeom>
            <a:avLst/>
            <a:gdLst/>
            <a:ahLst/>
            <a:cxnLst/>
            <a:rect l="l" t="t" r="r" b="b"/>
            <a:pathLst>
              <a:path w="8003274" h="9711482">
                <a:moveTo>
                  <a:pt x="0" y="0"/>
                </a:moveTo>
                <a:lnTo>
                  <a:pt x="8003274" y="0"/>
                </a:lnTo>
                <a:lnTo>
                  <a:pt x="8003274" y="9711482"/>
                </a:lnTo>
                <a:lnTo>
                  <a:pt x="0" y="97114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496691" y="1633114"/>
            <a:ext cx="736989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 nova era do cuidado íntimo</a:t>
            </a:r>
          </a:p>
        </p:txBody>
      </p:sp>
      <p:sp>
        <p:nvSpPr>
          <p:cNvPr id="7" name="Freeform 7"/>
          <p:cNvSpPr/>
          <p:nvPr/>
        </p:nvSpPr>
        <p:spPr>
          <a:xfrm>
            <a:off x="16748912" y="92583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496691" y="5322466"/>
            <a:ext cx="925222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Um marco tecnólogico</a:t>
            </a:r>
          </a:p>
        </p:txBody>
      </p:sp>
      <p:sp>
        <p:nvSpPr>
          <p:cNvPr id="9" name="Freeform 9"/>
          <p:cNvSpPr/>
          <p:nvPr/>
        </p:nvSpPr>
        <p:spPr>
          <a:xfrm>
            <a:off x="12792599" y="-111663"/>
            <a:ext cx="5495401" cy="10398663"/>
          </a:xfrm>
          <a:custGeom>
            <a:avLst/>
            <a:gdLst/>
            <a:ahLst/>
            <a:cxnLst/>
            <a:rect l="l" t="t" r="r" b="b"/>
            <a:pathLst>
              <a:path w="5495401" h="10398663">
                <a:moveTo>
                  <a:pt x="0" y="0"/>
                </a:moveTo>
                <a:lnTo>
                  <a:pt x="5495401" y="0"/>
                </a:lnTo>
                <a:lnTo>
                  <a:pt x="5495401" y="10398663"/>
                </a:lnTo>
                <a:lnTo>
                  <a:pt x="0" y="103986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087" r="-998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1028700"/>
            <a:ext cx="2882703" cy="414874"/>
          </a:xfrm>
          <a:custGeom>
            <a:avLst/>
            <a:gdLst/>
            <a:ahLst/>
            <a:cxnLst/>
            <a:rect l="l" t="t" r="r" b="b"/>
            <a:pathLst>
              <a:path w="2882703" h="414874">
                <a:moveTo>
                  <a:pt x="0" y="0"/>
                </a:moveTo>
                <a:lnTo>
                  <a:pt x="2882703" y="0"/>
                </a:lnTo>
                <a:lnTo>
                  <a:pt x="2882703" y="414874"/>
                </a:lnTo>
                <a:lnTo>
                  <a:pt x="0" y="4148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1524246"/>
            <a:ext cx="4343355" cy="701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tecnologia que redefine saúde íntima, confiança e qualidade de vida.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96691" y="2131445"/>
            <a:ext cx="4468445" cy="271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EMSELLA é a tecnologia mais avançada da BTL para o tratamento não invasivo do assoalho pélvico, oferecendo uma solução eficaz para incontinência urinária, disfunção sexual e bem-estar íntimo.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Sua energia HIFEM promove contrações supramáximas profundas, muito além do que qualquer exercício voluntário é capaz de atingir, reeducando a musculatura e restaurando a função com conforto, segurança e zero downtime.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É um tratamento moderno, elegante e altamente procurado por mulheres e homens que desejam recuperar confiança, melhorar postura e fortalecer o core sem procedimentos invasivos.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96691" y="5824116"/>
            <a:ext cx="3943016" cy="1874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EMSELLA foi a primeira tecnologia da BTL criada exclusivamente para tratar a musculatura profunda do assoalho pélvico, com muito mais conforto e eficácia do que os métodos convencionais.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Ele atua em todo o grupo muscular da base pélvica, fortalecendo o suporte interno e restaurando funções essenciais sem qualquer intervenção invasiva.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258" y="3309151"/>
            <a:ext cx="5395571" cy="513302"/>
            <a:chOff x="0" y="0"/>
            <a:chExt cx="1421056" cy="135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162528" y="0"/>
            <a:ext cx="5150641" cy="10287000"/>
            <a:chOff x="0" y="0"/>
            <a:chExt cx="1356547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6547" cy="2709333"/>
            </a:xfrm>
            <a:custGeom>
              <a:avLst/>
              <a:gdLst/>
              <a:ahLst/>
              <a:cxnLst/>
              <a:rect l="l" t="t" r="r" b="b"/>
              <a:pathLst>
                <a:path w="1356547" h="2709333">
                  <a:moveTo>
                    <a:pt x="0" y="0"/>
                  </a:moveTo>
                  <a:lnTo>
                    <a:pt x="1356547" y="0"/>
                  </a:lnTo>
                  <a:lnTo>
                    <a:pt x="135654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56547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283747" y="983506"/>
            <a:ext cx="5150641" cy="513302"/>
            <a:chOff x="0" y="0"/>
            <a:chExt cx="1356547" cy="1351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6547" cy="135191"/>
            </a:xfrm>
            <a:custGeom>
              <a:avLst/>
              <a:gdLst/>
              <a:ahLst/>
              <a:cxnLst/>
              <a:rect l="l" t="t" r="r" b="b"/>
              <a:pathLst>
                <a:path w="1356547" h="135191">
                  <a:moveTo>
                    <a:pt x="0" y="0"/>
                  </a:moveTo>
                  <a:lnTo>
                    <a:pt x="1356547" y="0"/>
                  </a:lnTo>
                  <a:lnTo>
                    <a:pt x="1356547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56547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59258" y="7017366"/>
            <a:ext cx="5395571" cy="513302"/>
            <a:chOff x="0" y="0"/>
            <a:chExt cx="1421056" cy="13519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21056" cy="135191"/>
            </a:xfrm>
            <a:custGeom>
              <a:avLst/>
              <a:gdLst/>
              <a:ahLst/>
              <a:cxnLst/>
              <a:rect l="l" t="t" r="r" b="b"/>
              <a:pathLst>
                <a:path w="1421056" h="135191">
                  <a:moveTo>
                    <a:pt x="0" y="0"/>
                  </a:moveTo>
                  <a:lnTo>
                    <a:pt x="1421056" y="0"/>
                  </a:lnTo>
                  <a:lnTo>
                    <a:pt x="1421056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421056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3651077" y="76163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68476" y="76163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481920" y="7616393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768476" y="8499637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81920" y="8467094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3251525" y="10746"/>
            <a:ext cx="4972647" cy="6034002"/>
          </a:xfrm>
          <a:custGeom>
            <a:avLst/>
            <a:gdLst/>
            <a:ahLst/>
            <a:cxnLst/>
            <a:rect l="l" t="t" r="r" b="b"/>
            <a:pathLst>
              <a:path w="4972647" h="6034002">
                <a:moveTo>
                  <a:pt x="0" y="0"/>
                </a:moveTo>
                <a:lnTo>
                  <a:pt x="4972647" y="0"/>
                </a:lnTo>
                <a:lnTo>
                  <a:pt x="4972647" y="6034003"/>
                </a:lnTo>
                <a:lnTo>
                  <a:pt x="0" y="60340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8700" y="1028700"/>
            <a:ext cx="1837715" cy="264481"/>
          </a:xfrm>
          <a:custGeom>
            <a:avLst/>
            <a:gdLst/>
            <a:ahLst/>
            <a:cxnLst/>
            <a:rect l="l" t="t" r="r" b="b"/>
            <a:pathLst>
              <a:path w="1837715" h="264481">
                <a:moveTo>
                  <a:pt x="0" y="0"/>
                </a:moveTo>
                <a:lnTo>
                  <a:pt x="1837715" y="0"/>
                </a:lnTo>
                <a:lnTo>
                  <a:pt x="1837715" y="264481"/>
                </a:lnTo>
                <a:lnTo>
                  <a:pt x="0" y="2644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59258" y="3870078"/>
            <a:ext cx="5613188" cy="301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significativa da incontinência urinária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Melhora da função sexual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Reforço profundo do assoalho pélvico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 direto na postura e no core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Redução da sensação de abdômen protuso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paciente permanece totalmente vestido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 hands-free, independente de operador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Zero dor e zero downtime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Sem consumíveis ou custos adicionais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6 SESSÕES RÁPIDAS DE 30 MINUTOS, duas vezes por semana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88421" y="3354650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BENEFÍCIOS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1058" y="1406628"/>
            <a:ext cx="540377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investimento que transforma resultados e crescimento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51058" y="2316011"/>
            <a:ext cx="5403772" cy="98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EMSELLA é um equipamento de alta demanda. A clínica ganha capacidade de escalar atendimentos, atrair novos públicos e agregar valor a um segmento cada vez mais procurado.</a:t>
            </a:r>
          </a:p>
          <a:p>
            <a:pPr algn="l">
              <a:lnSpc>
                <a:spcPts val="1960"/>
              </a:lnSpc>
              <a:spcBef>
                <a:spcPct val="0"/>
              </a:spcBef>
            </a:pPr>
            <a:endParaRPr lang="en-US" sz="1400">
              <a:gradFill>
                <a:gsLst>
                  <a:gs pos="0">
                    <a:srgbClr val="00508C">
                      <a:alpha val="100000"/>
                    </a:srgbClr>
                  </a:gs>
                  <a:gs pos="100000">
                    <a:srgbClr val="000A32">
                      <a:alpha val="100000"/>
                    </a:srgbClr>
                  </a:gs>
                </a:gsLst>
                <a:lin ang="0"/>
              </a:gra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412910" y="1029005"/>
            <a:ext cx="3444274" cy="356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PARA QUEM É O EMSELLA?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88421" y="7062864"/>
            <a:ext cx="2202805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INDICAÇÕES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235290" y="8064331"/>
            <a:ext cx="1261124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SAÚDE ÍNTIMA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66133" y="8104771"/>
            <a:ext cx="1261124" cy="310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INCONTINÊNCIA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URINÁRIA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511673" y="8064331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DISPAREUNIA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511673" y="8947576"/>
            <a:ext cx="943156" cy="27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PÓS-PARTO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66133" y="8948274"/>
            <a:ext cx="1261124" cy="310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DISFUNÇÃO</a:t>
            </a:r>
          </a:p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SEXUAL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198787" y="1582457"/>
            <a:ext cx="5688623" cy="180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homens e mulheres de diferentes idades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Pacientes pós-parto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Incontinência urinária leve, moderada ou de esforço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Pacientes com disfunção sexual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Homens com fraqueza de core ou abdômen estufado</a:t>
            </a:r>
          </a:p>
          <a:p>
            <a:pPr marL="259082" lvl="1" indent="-129541" algn="l">
              <a:lnSpc>
                <a:spcPts val="2412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Pessoas que buscam prevenção e fortalecimento funcional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7283747" y="3710885"/>
            <a:ext cx="5150641" cy="513302"/>
            <a:chOff x="0" y="0"/>
            <a:chExt cx="1356547" cy="13519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356547" cy="135191"/>
            </a:xfrm>
            <a:custGeom>
              <a:avLst/>
              <a:gdLst/>
              <a:ahLst/>
              <a:cxnLst/>
              <a:rect l="l" t="t" r="r" b="b"/>
              <a:pathLst>
                <a:path w="1356547" h="135191">
                  <a:moveTo>
                    <a:pt x="0" y="0"/>
                  </a:moveTo>
                  <a:lnTo>
                    <a:pt x="1356547" y="0"/>
                  </a:lnTo>
                  <a:lnTo>
                    <a:pt x="1356547" y="135191"/>
                  </a:lnTo>
                  <a:lnTo>
                    <a:pt x="0" y="135191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1356547" cy="182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7412910" y="3756383"/>
            <a:ext cx="3550954" cy="356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VANTAGENS PARA A CLÍNICA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871366" y="4528987"/>
            <a:ext cx="1757468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SESSÕES CURTAS E AGENDA OTIMIZADA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871366" y="5270908"/>
            <a:ext cx="2406698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RETORNO SOBRE INVESTIMENTO EM POUCOS MESES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880333" y="5991294"/>
            <a:ext cx="1902625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ALTA TAXA DE RECOMPRA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 MANUTENÇÃO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880333" y="7367646"/>
            <a:ext cx="1757468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FORTE INDICAÇÃO ESPONTÂNEA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871366" y="6679470"/>
            <a:ext cx="2004197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EXPANSÃO DO PORTFÓLIO FUNCIONAL E ÍNTIMO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880333" y="8091246"/>
            <a:ext cx="2446157" cy="40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PROCEDIMENTO ALTAMENTE COMERCIAL E DESEJADO</a:t>
            </a:r>
          </a:p>
        </p:txBody>
      </p:sp>
      <p:sp>
        <p:nvSpPr>
          <p:cNvPr id="43" name="Freeform 43"/>
          <p:cNvSpPr/>
          <p:nvPr/>
        </p:nvSpPr>
        <p:spPr>
          <a:xfrm>
            <a:off x="8928303" y="3299626"/>
            <a:ext cx="4323222" cy="5288346"/>
          </a:xfrm>
          <a:custGeom>
            <a:avLst/>
            <a:gdLst/>
            <a:ahLst/>
            <a:cxnLst/>
            <a:rect l="l" t="t" r="r" b="b"/>
            <a:pathLst>
              <a:path w="4323222" h="5288346">
                <a:moveTo>
                  <a:pt x="0" y="0"/>
                </a:moveTo>
                <a:lnTo>
                  <a:pt x="4323222" y="0"/>
                </a:lnTo>
                <a:lnTo>
                  <a:pt x="4323222" y="5288346"/>
                </a:lnTo>
                <a:lnTo>
                  <a:pt x="0" y="5288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7283747" y="8813294"/>
            <a:ext cx="4468334" cy="46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  <a:spcBef>
                <a:spcPct val="0"/>
              </a:spcBef>
            </a:pPr>
            <a:r>
              <a:rPr lang="en-US" sz="13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Uma solução completa para clínicas que desejam integrar saúde íntima, performance funcional e bem-estar.</a:t>
            </a:r>
          </a:p>
        </p:txBody>
      </p:sp>
      <p:sp>
        <p:nvSpPr>
          <p:cNvPr id="45" name="Freeform 45"/>
          <p:cNvSpPr/>
          <p:nvPr/>
        </p:nvSpPr>
        <p:spPr>
          <a:xfrm>
            <a:off x="7214647" y="4519123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1"/>
                </a:lnTo>
                <a:lnTo>
                  <a:pt x="0" y="4465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214647" y="8053137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0"/>
                </a:lnTo>
                <a:lnTo>
                  <a:pt x="0" y="446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7214647" y="7357783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1"/>
                </a:lnTo>
                <a:lnTo>
                  <a:pt x="0" y="4465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214647" y="6666904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1"/>
                </a:lnTo>
                <a:lnTo>
                  <a:pt x="0" y="4465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7214647" y="5981430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1"/>
                </a:lnTo>
                <a:lnTo>
                  <a:pt x="0" y="4465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7214647" y="5250277"/>
            <a:ext cx="446501" cy="446501"/>
          </a:xfrm>
          <a:custGeom>
            <a:avLst/>
            <a:gdLst/>
            <a:ahLst/>
            <a:cxnLst/>
            <a:rect l="l" t="t" r="r" b="b"/>
            <a:pathLst>
              <a:path w="446501" h="446501">
                <a:moveTo>
                  <a:pt x="0" y="0"/>
                </a:moveTo>
                <a:lnTo>
                  <a:pt x="446500" y="0"/>
                </a:lnTo>
                <a:lnTo>
                  <a:pt x="446500" y="446501"/>
                </a:lnTo>
                <a:lnTo>
                  <a:pt x="0" y="4465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3651077" y="8501040"/>
            <a:ext cx="429549" cy="429549"/>
          </a:xfrm>
          <a:custGeom>
            <a:avLst/>
            <a:gdLst/>
            <a:ahLst/>
            <a:cxnLst/>
            <a:rect l="l" t="t" r="r" b="b"/>
            <a:pathLst>
              <a:path w="429549" h="429549">
                <a:moveTo>
                  <a:pt x="0" y="0"/>
                </a:moveTo>
                <a:lnTo>
                  <a:pt x="429549" y="0"/>
                </a:lnTo>
                <a:lnTo>
                  <a:pt x="429549" y="429549"/>
                </a:lnTo>
                <a:lnTo>
                  <a:pt x="0" y="429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2807952" y="8982220"/>
            <a:ext cx="2115799" cy="31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FORTALECIMENTO DO ASSOALHO PÉLVICO</a:t>
            </a:r>
          </a:p>
        </p:txBody>
      </p:sp>
      <p:sp>
        <p:nvSpPr>
          <p:cNvPr id="53" name="Freeform 53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85877" y="-111663"/>
            <a:ext cx="11002123" cy="10462471"/>
            <a:chOff x="0" y="0"/>
            <a:chExt cx="2897679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97679" cy="2755548"/>
            </a:xfrm>
            <a:custGeom>
              <a:avLst/>
              <a:gdLst/>
              <a:ahLst/>
              <a:cxnLst/>
              <a:rect l="l" t="t" r="r" b="b"/>
              <a:pathLst>
                <a:path w="2897679" h="2755548">
                  <a:moveTo>
                    <a:pt x="0" y="0"/>
                  </a:moveTo>
                  <a:lnTo>
                    <a:pt x="2897679" y="0"/>
                  </a:lnTo>
                  <a:lnTo>
                    <a:pt x="2897679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97679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028700"/>
            <a:ext cx="1613014" cy="754752"/>
          </a:xfrm>
          <a:custGeom>
            <a:avLst/>
            <a:gdLst/>
            <a:ahLst/>
            <a:cxnLst/>
            <a:rect l="l" t="t" r="r" b="b"/>
            <a:pathLst>
              <a:path w="1613014" h="754752">
                <a:moveTo>
                  <a:pt x="0" y="0"/>
                </a:moveTo>
                <a:lnTo>
                  <a:pt x="1613014" y="0"/>
                </a:lnTo>
                <a:lnTo>
                  <a:pt x="1613014" y="754752"/>
                </a:lnTo>
                <a:lnTo>
                  <a:pt x="0" y="754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285877" y="0"/>
            <a:ext cx="11002123" cy="10350807"/>
          </a:xfrm>
          <a:custGeom>
            <a:avLst/>
            <a:gdLst/>
            <a:ahLst/>
            <a:cxnLst/>
            <a:rect l="l" t="t" r="r" b="b"/>
            <a:pathLst>
              <a:path w="11002123" h="10350807">
                <a:moveTo>
                  <a:pt x="0" y="0"/>
                </a:moveTo>
                <a:lnTo>
                  <a:pt x="11002123" y="0"/>
                </a:lnTo>
                <a:lnTo>
                  <a:pt x="11002123" y="10350807"/>
                </a:lnTo>
                <a:lnTo>
                  <a:pt x="0" y="10350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792" b="-3974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651146"/>
            <a:ext cx="3769219" cy="1664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Uma experiência completa que apoia, conecta e impulsiona sua prática clínica.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 ecossistema de serviços pensado para acompanhar o médico antes, durante e depois da aquisição das tecnologias BTL.</a:t>
            </a: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2041546"/>
            <a:ext cx="540791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Customer Experience</a:t>
            </a:r>
          </a:p>
        </p:txBody>
      </p:sp>
      <p:sp>
        <p:nvSpPr>
          <p:cNvPr id="9" name="Freeform 9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112872" t="-50091" b="-1784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923895" y="4998860"/>
            <a:ext cx="1887278" cy="649507"/>
          </a:xfrm>
          <a:custGeom>
            <a:avLst/>
            <a:gdLst/>
            <a:ahLst/>
            <a:cxnLst/>
            <a:rect l="l" t="t" r="r" b="b"/>
            <a:pathLst>
              <a:path w="1887278" h="649507">
                <a:moveTo>
                  <a:pt x="0" y="0"/>
                </a:moveTo>
                <a:lnTo>
                  <a:pt x="1887278" y="0"/>
                </a:lnTo>
                <a:lnTo>
                  <a:pt x="1887278" y="649507"/>
                </a:lnTo>
                <a:lnTo>
                  <a:pt x="0" y="64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2025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53692" y="4985266"/>
            <a:ext cx="2874869" cy="668917"/>
          </a:xfrm>
          <a:custGeom>
            <a:avLst/>
            <a:gdLst/>
            <a:ahLst/>
            <a:cxnLst/>
            <a:rect l="l" t="t" r="r" b="b"/>
            <a:pathLst>
              <a:path w="2874869" h="668917">
                <a:moveTo>
                  <a:pt x="0" y="0"/>
                </a:moveTo>
                <a:lnTo>
                  <a:pt x="2874869" y="0"/>
                </a:lnTo>
                <a:lnTo>
                  <a:pt x="2874869" y="668916"/>
                </a:lnTo>
                <a:lnTo>
                  <a:pt x="0" y="668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891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301604" y="4985266"/>
            <a:ext cx="2874869" cy="668917"/>
          </a:xfrm>
          <a:custGeom>
            <a:avLst/>
            <a:gdLst/>
            <a:ahLst/>
            <a:cxnLst/>
            <a:rect l="l" t="t" r="r" b="b"/>
            <a:pathLst>
              <a:path w="2874869" h="668917">
                <a:moveTo>
                  <a:pt x="0" y="0"/>
                </a:moveTo>
                <a:lnTo>
                  <a:pt x="2874869" y="0"/>
                </a:lnTo>
                <a:lnTo>
                  <a:pt x="2874869" y="668916"/>
                </a:lnTo>
                <a:lnTo>
                  <a:pt x="0" y="668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891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3438" y="4985266"/>
            <a:ext cx="2874869" cy="668917"/>
          </a:xfrm>
          <a:custGeom>
            <a:avLst/>
            <a:gdLst/>
            <a:ahLst/>
            <a:cxnLst/>
            <a:rect l="l" t="t" r="r" b="b"/>
            <a:pathLst>
              <a:path w="2874869" h="668917">
                <a:moveTo>
                  <a:pt x="0" y="0"/>
                </a:moveTo>
                <a:lnTo>
                  <a:pt x="2874869" y="0"/>
                </a:lnTo>
                <a:lnTo>
                  <a:pt x="2874869" y="668916"/>
                </a:lnTo>
                <a:lnTo>
                  <a:pt x="0" y="668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8913"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963611" y="4985266"/>
            <a:ext cx="507741" cy="668917"/>
          </a:xfrm>
          <a:custGeom>
            <a:avLst/>
            <a:gdLst/>
            <a:ahLst/>
            <a:cxnLst/>
            <a:rect l="l" t="t" r="r" b="b"/>
            <a:pathLst>
              <a:path w="507741" h="668917">
                <a:moveTo>
                  <a:pt x="507741" y="0"/>
                </a:moveTo>
                <a:lnTo>
                  <a:pt x="0" y="0"/>
                </a:lnTo>
                <a:lnTo>
                  <a:pt x="0" y="668916"/>
                </a:lnTo>
                <a:lnTo>
                  <a:pt x="507741" y="668916"/>
                </a:lnTo>
                <a:lnTo>
                  <a:pt x="50774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743159"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445819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44633" y="3225204"/>
            <a:ext cx="1659293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Estabelecido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o segmento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BTL Aesthtetics</a:t>
            </a:r>
          </a:p>
        </p:txBody>
      </p:sp>
      <p:sp>
        <p:nvSpPr>
          <p:cNvPr id="10" name="Freeform 10"/>
          <p:cNvSpPr/>
          <p:nvPr/>
        </p:nvSpPr>
        <p:spPr>
          <a:xfrm rot="5400000" flipH="1" flipV="1">
            <a:off x="2405047" y="4497106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2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2" y="0"/>
                </a:lnTo>
                <a:lnTo>
                  <a:pt x="962862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1" name="Freeform 11"/>
          <p:cNvSpPr/>
          <p:nvPr/>
        </p:nvSpPr>
        <p:spPr>
          <a:xfrm rot="5400000">
            <a:off x="3348634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5251449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2" y="0"/>
                </a:lnTo>
                <a:lnTo>
                  <a:pt x="962862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7154265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4" name="Freeform 14"/>
          <p:cNvSpPr/>
          <p:nvPr/>
        </p:nvSpPr>
        <p:spPr>
          <a:xfrm rot="5400000">
            <a:off x="9057080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5" name="Freeform 15"/>
          <p:cNvSpPr/>
          <p:nvPr/>
        </p:nvSpPr>
        <p:spPr>
          <a:xfrm rot="5400000">
            <a:off x="12830434" y="6077209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8"/>
                </a:lnTo>
                <a:lnTo>
                  <a:pt x="0" y="522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6" name="Freeform 16"/>
          <p:cNvSpPr/>
          <p:nvPr/>
        </p:nvSpPr>
        <p:spPr>
          <a:xfrm rot="5400000">
            <a:off x="14691288" y="6077209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8"/>
                </a:lnTo>
                <a:lnTo>
                  <a:pt x="0" y="522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20499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974031" y="2987311"/>
            <a:ext cx="1666492" cy="109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A BTL inicia as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pesquisas de tecnologias eletromagnéticas</a:t>
            </a:r>
          </a:p>
        </p:txBody>
      </p:sp>
      <p:sp>
        <p:nvSpPr>
          <p:cNvPr id="18" name="Freeform 18"/>
          <p:cNvSpPr/>
          <p:nvPr/>
        </p:nvSpPr>
        <p:spPr>
          <a:xfrm rot="5400000" flipH="1" flipV="1">
            <a:off x="4299708" y="4497106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1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1" y="0"/>
                </a:lnTo>
                <a:lnTo>
                  <a:pt x="962861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19" name="Freeform 19"/>
          <p:cNvSpPr/>
          <p:nvPr/>
        </p:nvSpPr>
        <p:spPr>
          <a:xfrm rot="5400000" flipH="1" flipV="1">
            <a:off x="6207868" y="4497106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1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1" y="0"/>
                </a:lnTo>
                <a:lnTo>
                  <a:pt x="962861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20" name="Freeform 20"/>
          <p:cNvSpPr/>
          <p:nvPr/>
        </p:nvSpPr>
        <p:spPr>
          <a:xfrm rot="5400000" flipH="1" flipV="1">
            <a:off x="8107449" y="4497106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2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2" y="0"/>
                </a:lnTo>
                <a:lnTo>
                  <a:pt x="962862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21" name="Freeform 21"/>
          <p:cNvSpPr/>
          <p:nvPr/>
        </p:nvSpPr>
        <p:spPr>
          <a:xfrm rot="5400000" flipH="1" flipV="1">
            <a:off x="11900526" y="4509961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2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2" y="0"/>
                </a:lnTo>
                <a:lnTo>
                  <a:pt x="962862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22" name="Freeform 22"/>
          <p:cNvSpPr/>
          <p:nvPr/>
        </p:nvSpPr>
        <p:spPr>
          <a:xfrm rot="5400000" flipH="1" flipV="1">
            <a:off x="13764343" y="4509961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1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1" y="0"/>
                </a:lnTo>
                <a:lnTo>
                  <a:pt x="962861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398686" y="7961995"/>
            <a:ext cx="1435356" cy="1488740"/>
          </a:xfrm>
          <a:custGeom>
            <a:avLst/>
            <a:gdLst/>
            <a:ahLst/>
            <a:cxnLst/>
            <a:rect l="l" t="t" r="r" b="b"/>
            <a:pathLst>
              <a:path w="1435356" h="1488740">
                <a:moveTo>
                  <a:pt x="0" y="0"/>
                </a:moveTo>
                <a:lnTo>
                  <a:pt x="1435356" y="0"/>
                </a:lnTo>
                <a:lnTo>
                  <a:pt x="1435356" y="1488741"/>
                </a:lnTo>
                <a:lnTo>
                  <a:pt x="0" y="14887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68724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463347" y="1064111"/>
            <a:ext cx="1512575" cy="1187589"/>
          </a:xfrm>
          <a:custGeom>
            <a:avLst/>
            <a:gdLst/>
            <a:ahLst/>
            <a:cxnLst/>
            <a:rect l="l" t="t" r="r" b="b"/>
            <a:pathLst>
              <a:path w="1512575" h="1187589">
                <a:moveTo>
                  <a:pt x="0" y="0"/>
                </a:moveTo>
                <a:lnTo>
                  <a:pt x="1512576" y="0"/>
                </a:lnTo>
                <a:lnTo>
                  <a:pt x="1512576" y="1187589"/>
                </a:lnTo>
                <a:lnTo>
                  <a:pt x="0" y="11875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91047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843493" y="8013585"/>
            <a:ext cx="1352527" cy="1641209"/>
          </a:xfrm>
          <a:custGeom>
            <a:avLst/>
            <a:gdLst/>
            <a:ahLst/>
            <a:cxnLst/>
            <a:rect l="l" t="t" r="r" b="b"/>
            <a:pathLst>
              <a:path w="1352527" h="1641209">
                <a:moveTo>
                  <a:pt x="0" y="0"/>
                </a:moveTo>
                <a:lnTo>
                  <a:pt x="1352527" y="0"/>
                </a:lnTo>
                <a:lnTo>
                  <a:pt x="1352527" y="1641209"/>
                </a:lnTo>
                <a:lnTo>
                  <a:pt x="0" y="16412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762994" y="972327"/>
            <a:ext cx="1395131" cy="1237112"/>
          </a:xfrm>
          <a:custGeom>
            <a:avLst/>
            <a:gdLst/>
            <a:ahLst/>
            <a:cxnLst/>
            <a:rect l="l" t="t" r="r" b="b"/>
            <a:pathLst>
              <a:path w="1395131" h="1237112">
                <a:moveTo>
                  <a:pt x="0" y="0"/>
                </a:moveTo>
                <a:lnTo>
                  <a:pt x="1395130" y="0"/>
                </a:lnTo>
                <a:lnTo>
                  <a:pt x="1395130" y="1237112"/>
                </a:lnTo>
                <a:lnTo>
                  <a:pt x="0" y="12371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b="-12773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750268" y="1325766"/>
            <a:ext cx="1361227" cy="908194"/>
          </a:xfrm>
          <a:custGeom>
            <a:avLst/>
            <a:gdLst/>
            <a:ahLst/>
            <a:cxnLst/>
            <a:rect l="l" t="t" r="r" b="b"/>
            <a:pathLst>
              <a:path w="1361227" h="908194">
                <a:moveTo>
                  <a:pt x="0" y="0"/>
                </a:moveTo>
                <a:lnTo>
                  <a:pt x="1361227" y="0"/>
                </a:lnTo>
                <a:lnTo>
                  <a:pt x="1361227" y="908194"/>
                </a:lnTo>
                <a:lnTo>
                  <a:pt x="0" y="9081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004766" y="1078918"/>
            <a:ext cx="1021199" cy="1197829"/>
          </a:xfrm>
          <a:custGeom>
            <a:avLst/>
            <a:gdLst/>
            <a:ahLst/>
            <a:cxnLst/>
            <a:rect l="l" t="t" r="r" b="b"/>
            <a:pathLst>
              <a:path w="1021199" h="1197829">
                <a:moveTo>
                  <a:pt x="0" y="0"/>
                </a:moveTo>
                <a:lnTo>
                  <a:pt x="1021199" y="0"/>
                </a:lnTo>
                <a:lnTo>
                  <a:pt x="1021199" y="1197828"/>
                </a:lnTo>
                <a:lnTo>
                  <a:pt x="0" y="11978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b="-27881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2447638" y="7802402"/>
            <a:ext cx="3052787" cy="1613574"/>
          </a:xfrm>
          <a:custGeom>
            <a:avLst/>
            <a:gdLst/>
            <a:ahLst/>
            <a:cxnLst/>
            <a:rect l="l" t="t" r="r" b="b"/>
            <a:pathLst>
              <a:path w="3052787" h="1613574">
                <a:moveTo>
                  <a:pt x="0" y="0"/>
                </a:moveTo>
                <a:lnTo>
                  <a:pt x="3052787" y="0"/>
                </a:lnTo>
                <a:lnTo>
                  <a:pt x="3052787" y="1613574"/>
                </a:lnTo>
                <a:lnTo>
                  <a:pt x="0" y="161357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94045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825382" y="632206"/>
            <a:ext cx="2499007" cy="1680569"/>
          </a:xfrm>
          <a:custGeom>
            <a:avLst/>
            <a:gdLst/>
            <a:ahLst/>
            <a:cxnLst/>
            <a:rect l="l" t="t" r="r" b="b"/>
            <a:pathLst>
              <a:path w="2499007" h="1680569">
                <a:moveTo>
                  <a:pt x="0" y="0"/>
                </a:moveTo>
                <a:lnTo>
                  <a:pt x="2499007" y="0"/>
                </a:lnTo>
                <a:lnTo>
                  <a:pt x="2499007" y="1680570"/>
                </a:lnTo>
                <a:lnTo>
                  <a:pt x="0" y="168057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b="-85865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065263" y="4985266"/>
            <a:ext cx="2874869" cy="668917"/>
          </a:xfrm>
          <a:custGeom>
            <a:avLst/>
            <a:gdLst/>
            <a:ahLst/>
            <a:cxnLst/>
            <a:rect l="l" t="t" r="r" b="b"/>
            <a:pathLst>
              <a:path w="2874869" h="668917">
                <a:moveTo>
                  <a:pt x="0" y="0"/>
                </a:moveTo>
                <a:lnTo>
                  <a:pt x="2874869" y="0"/>
                </a:lnTo>
                <a:lnTo>
                  <a:pt x="2874869" y="668916"/>
                </a:lnTo>
                <a:lnTo>
                  <a:pt x="0" y="668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8913"/>
            </a:stretch>
          </a:blipFill>
        </p:spPr>
      </p:sp>
      <p:sp>
        <p:nvSpPr>
          <p:cNvPr id="32" name="Freeform 32"/>
          <p:cNvSpPr/>
          <p:nvPr/>
        </p:nvSpPr>
        <p:spPr>
          <a:xfrm rot="5400000">
            <a:off x="9065835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2" y="0"/>
                </a:lnTo>
                <a:lnTo>
                  <a:pt x="962862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33" name="Freeform 33"/>
          <p:cNvSpPr/>
          <p:nvPr/>
        </p:nvSpPr>
        <p:spPr>
          <a:xfrm rot="5400000">
            <a:off x="10968651" y="6083025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1" y="0"/>
                </a:lnTo>
                <a:lnTo>
                  <a:pt x="962861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34" name="Freeform 34"/>
          <p:cNvSpPr/>
          <p:nvPr/>
        </p:nvSpPr>
        <p:spPr>
          <a:xfrm rot="5400000" flipH="1" flipV="1">
            <a:off x="10019020" y="4497106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962862" y="52278"/>
                </a:moveTo>
                <a:lnTo>
                  <a:pt x="0" y="52278"/>
                </a:lnTo>
                <a:lnTo>
                  <a:pt x="0" y="0"/>
                </a:lnTo>
                <a:lnTo>
                  <a:pt x="962862" y="0"/>
                </a:lnTo>
                <a:lnTo>
                  <a:pt x="962862" y="5227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20499"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6019806" y="1039065"/>
            <a:ext cx="1609795" cy="1237681"/>
          </a:xfrm>
          <a:custGeom>
            <a:avLst/>
            <a:gdLst/>
            <a:ahLst/>
            <a:cxnLst/>
            <a:rect l="l" t="t" r="r" b="b"/>
            <a:pathLst>
              <a:path w="1609795" h="1237681">
                <a:moveTo>
                  <a:pt x="0" y="0"/>
                </a:moveTo>
                <a:lnTo>
                  <a:pt x="1609795" y="0"/>
                </a:lnTo>
                <a:lnTo>
                  <a:pt x="1609795" y="1237681"/>
                </a:lnTo>
                <a:lnTo>
                  <a:pt x="0" y="12376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b="-95587"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502177" y="7740380"/>
            <a:ext cx="2448362" cy="1692683"/>
          </a:xfrm>
          <a:custGeom>
            <a:avLst/>
            <a:gdLst/>
            <a:ahLst/>
            <a:cxnLst/>
            <a:rect l="l" t="t" r="r" b="b"/>
            <a:pathLst>
              <a:path w="2448362" h="1692683">
                <a:moveTo>
                  <a:pt x="0" y="0"/>
                </a:moveTo>
                <a:lnTo>
                  <a:pt x="2448362" y="0"/>
                </a:lnTo>
                <a:lnTo>
                  <a:pt x="2448362" y="1692684"/>
                </a:lnTo>
                <a:lnTo>
                  <a:pt x="0" y="169268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b="-93866"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5531232" y="4998860"/>
            <a:ext cx="1453306" cy="649507"/>
          </a:xfrm>
          <a:custGeom>
            <a:avLst/>
            <a:gdLst/>
            <a:ahLst/>
            <a:cxnLst/>
            <a:rect l="l" t="t" r="r" b="b"/>
            <a:pathLst>
              <a:path w="1453306" h="649507">
                <a:moveTo>
                  <a:pt x="0" y="0"/>
                </a:moveTo>
                <a:lnTo>
                  <a:pt x="1453306" y="0"/>
                </a:lnTo>
                <a:lnTo>
                  <a:pt x="1453306" y="649507"/>
                </a:lnTo>
                <a:lnTo>
                  <a:pt x="0" y="64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86026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3791246" y="4998860"/>
            <a:ext cx="1869058" cy="649507"/>
          </a:xfrm>
          <a:custGeom>
            <a:avLst/>
            <a:gdLst/>
            <a:ahLst/>
            <a:cxnLst/>
            <a:rect l="l" t="t" r="r" b="b"/>
            <a:pathLst>
              <a:path w="1869058" h="649507">
                <a:moveTo>
                  <a:pt x="0" y="0"/>
                </a:moveTo>
                <a:lnTo>
                  <a:pt x="1869058" y="0"/>
                </a:lnTo>
                <a:lnTo>
                  <a:pt x="1869058" y="649507"/>
                </a:lnTo>
                <a:lnTo>
                  <a:pt x="0" y="64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74" r="-121428"/>
            </a:stretch>
          </a:blipFill>
        </p:spPr>
      </p:sp>
      <p:sp>
        <p:nvSpPr>
          <p:cNvPr id="39" name="Freeform 39"/>
          <p:cNvSpPr/>
          <p:nvPr/>
        </p:nvSpPr>
        <p:spPr>
          <a:xfrm rot="-5400000">
            <a:off x="15598624" y="4514057"/>
            <a:ext cx="962861" cy="52277"/>
          </a:xfrm>
          <a:custGeom>
            <a:avLst/>
            <a:gdLst/>
            <a:ahLst/>
            <a:cxnLst/>
            <a:rect l="l" t="t" r="r" b="b"/>
            <a:pathLst>
              <a:path w="962861" h="52277">
                <a:moveTo>
                  <a:pt x="0" y="0"/>
                </a:moveTo>
                <a:lnTo>
                  <a:pt x="962862" y="0"/>
                </a:lnTo>
                <a:lnTo>
                  <a:pt x="962862" y="52277"/>
                </a:lnTo>
                <a:lnTo>
                  <a:pt x="0" y="52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20499"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12402512" y="8141875"/>
            <a:ext cx="2027230" cy="1308861"/>
          </a:xfrm>
          <a:custGeom>
            <a:avLst/>
            <a:gdLst/>
            <a:ahLst/>
            <a:cxnLst/>
            <a:rect l="l" t="t" r="r" b="b"/>
            <a:pathLst>
              <a:path w="2027230" h="1308861">
                <a:moveTo>
                  <a:pt x="0" y="0"/>
                </a:moveTo>
                <a:lnTo>
                  <a:pt x="2027230" y="0"/>
                </a:lnTo>
                <a:lnTo>
                  <a:pt x="2027230" y="1308861"/>
                </a:lnTo>
                <a:lnTo>
                  <a:pt x="0" y="130886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b="-132472"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0526589" y="8345405"/>
            <a:ext cx="1657995" cy="1105330"/>
          </a:xfrm>
          <a:custGeom>
            <a:avLst/>
            <a:gdLst/>
            <a:ahLst/>
            <a:cxnLst/>
            <a:rect l="l" t="t" r="r" b="b"/>
            <a:pathLst>
              <a:path w="1657995" h="1105330">
                <a:moveTo>
                  <a:pt x="0" y="0"/>
                </a:moveTo>
                <a:lnTo>
                  <a:pt x="1657996" y="0"/>
                </a:lnTo>
                <a:lnTo>
                  <a:pt x="1657996" y="1105331"/>
                </a:lnTo>
                <a:lnTo>
                  <a:pt x="0" y="110533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1446270" y="689062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1993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12409" y="7528795"/>
            <a:ext cx="1659293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Fundação da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BTL em Praga, República Tcheca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578495" y="2349136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2005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460419" y="689062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2008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026557" y="752879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EXILIS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363234" y="689062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929372" y="752879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Inauguração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da BTL Brasil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9116587" y="6890620"/>
            <a:ext cx="870347" cy="514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2018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682725" y="752879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EMSELLA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027491" y="689062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2019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593630" y="752879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 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EMTONE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3810600" y="2349136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2023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3416127" y="3514284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EMFACE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5671716" y="2401451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96D2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2025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5237854" y="3461577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6D2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6D2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EXOMIND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431265" y="2349136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2011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080192" y="232921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2016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831710" y="3461577"/>
            <a:ext cx="1462062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 do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EXILIS Ultra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0059720" y="2291354"/>
            <a:ext cx="870347" cy="514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2019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9665247" y="350190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 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EMSculpt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1972922" y="232921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2021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1578449" y="3539761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 do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Emsculpt Neo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4775355" y="6866620"/>
            <a:ext cx="87034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2024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4369210" y="7504795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EXION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389596" y="2329210"/>
            <a:ext cx="87021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2014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093673" y="3461577"/>
            <a:ext cx="1462062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X-WAVE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7247396" y="6817725"/>
            <a:ext cx="870347" cy="514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2015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6813534" y="7455900"/>
            <a:ext cx="1659293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Vanquish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2916146" y="6890620"/>
            <a:ext cx="87021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2022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2482218" y="7528795"/>
            <a:ext cx="1659293" cy="540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Lançamento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BTL Noto Sans 2 Light"/>
                <a:ea typeface="BTL Noto Sans 2 Light"/>
                <a:cs typeface="BTL Noto Sans 2 Light"/>
                <a:sym typeface="BTL Noto Sans 2 Light"/>
              </a:rPr>
              <a:t>do EMBODY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D2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55705" y="0"/>
            <a:ext cx="9457464" cy="10287000"/>
            <a:chOff x="0" y="0"/>
            <a:chExt cx="249085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0855" cy="2709333"/>
            </a:xfrm>
            <a:custGeom>
              <a:avLst/>
              <a:gdLst/>
              <a:ahLst/>
              <a:cxnLst/>
              <a:rect l="l" t="t" r="r" b="b"/>
              <a:pathLst>
                <a:path w="2490855" h="2709333">
                  <a:moveTo>
                    <a:pt x="0" y="0"/>
                  </a:moveTo>
                  <a:lnTo>
                    <a:pt x="2490855" y="0"/>
                  </a:lnTo>
                  <a:lnTo>
                    <a:pt x="249085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0855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6050737"/>
            <a:ext cx="3336445" cy="3207563"/>
          </a:xfrm>
          <a:custGeom>
            <a:avLst/>
            <a:gdLst/>
            <a:ahLst/>
            <a:cxnLst/>
            <a:rect l="l" t="t" r="r" b="b"/>
            <a:pathLst>
              <a:path w="3336445" h="3207563">
                <a:moveTo>
                  <a:pt x="0" y="0"/>
                </a:moveTo>
                <a:lnTo>
                  <a:pt x="3336445" y="0"/>
                </a:lnTo>
                <a:lnTo>
                  <a:pt x="3336445" y="3207563"/>
                </a:lnTo>
                <a:lnTo>
                  <a:pt x="0" y="3207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88" t="-27748" b="-3257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43950" y="6075353"/>
            <a:ext cx="3626005" cy="3182947"/>
          </a:xfrm>
          <a:custGeom>
            <a:avLst/>
            <a:gdLst/>
            <a:ahLst/>
            <a:cxnLst/>
            <a:rect l="l" t="t" r="r" b="b"/>
            <a:pathLst>
              <a:path w="3626005" h="3182947">
                <a:moveTo>
                  <a:pt x="0" y="0"/>
                </a:moveTo>
                <a:lnTo>
                  <a:pt x="3626005" y="0"/>
                </a:lnTo>
                <a:lnTo>
                  <a:pt x="3626005" y="3182947"/>
                </a:lnTo>
                <a:lnTo>
                  <a:pt x="0" y="3182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6918" t="-34530" r="-1033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235766" y="6050737"/>
            <a:ext cx="3626005" cy="3207563"/>
          </a:xfrm>
          <a:custGeom>
            <a:avLst/>
            <a:gdLst/>
            <a:ahLst/>
            <a:cxnLst/>
            <a:rect l="l" t="t" r="r" b="b"/>
            <a:pathLst>
              <a:path w="3626005" h="3207563">
                <a:moveTo>
                  <a:pt x="0" y="0"/>
                </a:moveTo>
                <a:lnTo>
                  <a:pt x="3626004" y="0"/>
                </a:lnTo>
                <a:lnTo>
                  <a:pt x="3626004" y="3207563"/>
                </a:lnTo>
                <a:lnTo>
                  <a:pt x="0" y="32075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7787" r="-4663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943950" y="5353417"/>
            <a:ext cx="3576980" cy="450698"/>
            <a:chOff x="0" y="0"/>
            <a:chExt cx="1363612" cy="1718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63612" cy="171814"/>
            </a:xfrm>
            <a:custGeom>
              <a:avLst/>
              <a:gdLst/>
              <a:ahLst/>
              <a:cxnLst/>
              <a:rect l="l" t="t" r="r" b="b"/>
              <a:pathLst>
                <a:path w="1363612" h="171814">
                  <a:moveTo>
                    <a:pt x="67096" y="0"/>
                  </a:moveTo>
                  <a:lnTo>
                    <a:pt x="1296517" y="0"/>
                  </a:lnTo>
                  <a:cubicBezTo>
                    <a:pt x="1333572" y="0"/>
                    <a:pt x="1363612" y="30040"/>
                    <a:pt x="1363612" y="67096"/>
                  </a:cubicBezTo>
                  <a:lnTo>
                    <a:pt x="1363612" y="104719"/>
                  </a:lnTo>
                  <a:cubicBezTo>
                    <a:pt x="1363612" y="122514"/>
                    <a:pt x="1356543" y="139580"/>
                    <a:pt x="1343960" y="152163"/>
                  </a:cubicBezTo>
                  <a:cubicBezTo>
                    <a:pt x="1331378" y="164745"/>
                    <a:pt x="1314312" y="171814"/>
                    <a:pt x="1296517" y="171814"/>
                  </a:cubicBezTo>
                  <a:lnTo>
                    <a:pt x="67096" y="171814"/>
                  </a:lnTo>
                  <a:cubicBezTo>
                    <a:pt x="49301" y="171814"/>
                    <a:pt x="32235" y="164745"/>
                    <a:pt x="19652" y="152163"/>
                  </a:cubicBezTo>
                  <a:cubicBezTo>
                    <a:pt x="7069" y="139580"/>
                    <a:pt x="0" y="122514"/>
                    <a:pt x="0" y="104719"/>
                  </a:cubicBezTo>
                  <a:lnTo>
                    <a:pt x="0" y="67096"/>
                  </a:lnTo>
                  <a:cubicBezTo>
                    <a:pt x="0" y="49301"/>
                    <a:pt x="7069" y="32235"/>
                    <a:pt x="19652" y="19652"/>
                  </a:cubicBezTo>
                  <a:cubicBezTo>
                    <a:pt x="32235" y="7069"/>
                    <a:pt x="49301" y="0"/>
                    <a:pt x="6709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63612" cy="219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633295" y="6075353"/>
            <a:ext cx="3626005" cy="3207563"/>
          </a:xfrm>
          <a:custGeom>
            <a:avLst/>
            <a:gdLst/>
            <a:ahLst/>
            <a:cxnLst/>
            <a:rect l="l" t="t" r="r" b="b"/>
            <a:pathLst>
              <a:path w="3626005" h="3207563">
                <a:moveTo>
                  <a:pt x="0" y="0"/>
                </a:moveTo>
                <a:lnTo>
                  <a:pt x="3626005" y="0"/>
                </a:lnTo>
                <a:lnTo>
                  <a:pt x="3626005" y="3207562"/>
                </a:lnTo>
                <a:lnTo>
                  <a:pt x="0" y="320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7787" r="-46630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633295" y="6050737"/>
            <a:ext cx="3626005" cy="3207563"/>
          </a:xfrm>
          <a:custGeom>
            <a:avLst/>
            <a:gdLst/>
            <a:ahLst/>
            <a:cxnLst/>
            <a:rect l="l" t="t" r="r" b="b"/>
            <a:pathLst>
              <a:path w="3626005" h="3207563">
                <a:moveTo>
                  <a:pt x="0" y="0"/>
                </a:moveTo>
                <a:lnTo>
                  <a:pt x="3626005" y="0"/>
                </a:lnTo>
                <a:lnTo>
                  <a:pt x="3626005" y="3207563"/>
                </a:lnTo>
                <a:lnTo>
                  <a:pt x="0" y="32075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2144" b="-3643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4492433"/>
            <a:ext cx="2850189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Os treinamentos são serviços adicionais e podem ser consultados conforme disponibilidade.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2025185"/>
            <a:ext cx="354341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Treinamento Clínico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2472834"/>
            <a:ext cx="3626005" cy="540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Aprofunde conhecimento</a:t>
            </a:r>
          </a:p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 potencialize resultados.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943950" y="3282383"/>
            <a:ext cx="3626005" cy="82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 Centro de Assistência Técnica dedicado formado por engenheiros qualificados e certificados, responsáveis pela manutenção,</a:t>
            </a:r>
          </a:p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suporte e garantia das tecnologias.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43950" y="2025185"/>
            <a:ext cx="3626005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Assistência Técnica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43950" y="2472834"/>
            <a:ext cx="4282676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Suporte especializado para garantir performance e continuidade.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6106" y="3282383"/>
            <a:ext cx="3626005" cy="103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Treinamentos Presenciais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Conduzido por especialistas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Aprofundamento Técnico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Otimização de Protocolos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Aplicação Segura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10600" y="4511483"/>
            <a:ext cx="3626005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Atendimento Exclusivo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Tempo de Resposta Ágil</a:t>
            </a:r>
          </a:p>
          <a:p>
            <a:pPr marL="259088" lvl="1" indent="-129544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Peças Originais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79320" y="1076876"/>
            <a:ext cx="540791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1">
                <a:solidFill>
                  <a:srgbClr val="00508C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Customer Experience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35766" y="3282383"/>
            <a:ext cx="3064168" cy="103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BTL Support reúne suporte técnico, orientação operacional e acompanhamento contínuo para garantir que cada tecnologia BTL entregue o máximo de performance ao longo do tempo.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35766" y="2025185"/>
            <a:ext cx="3626005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BTL Support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35766" y="2472834"/>
            <a:ext cx="3064168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Apoio contínuo para impulsionar a evolução da sua clínica.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117339" y="5476106"/>
            <a:ext cx="2900534" cy="181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105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  <a:hlinkClick r:id="rId6" tooltip="https://www.btlnet.com.br/servicos-tecnicos-brasil"/>
              </a:rPr>
              <a:t>Acesse o Centro de Assistência Técni</a:t>
            </a:r>
            <a:r>
              <a:rPr lang="en-US" sz="1105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  <a:hlinkClick r:id="rId6" tooltip="https://www.btlnet.com.br/servicos-tecnicos-brasil"/>
              </a:rPr>
              <a:t>ca BTL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633295" y="3282383"/>
            <a:ext cx="3172911" cy="826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Acesso facilitado a consumíveis e acessórios originais, garantindo continuidade dos tratamentos, segurança clínica e eficiência operacional no dia a dia do consultório.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633295" y="2025185"/>
            <a:ext cx="378765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Compra de Consumíveis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633295" y="2472834"/>
            <a:ext cx="3626005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gradFill>
                  <a:gsLst>
                    <a:gs pos="0">
                      <a:srgbClr val="96D2FF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Consumíveis originais BTL, com compra rápida em poucos cliques.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922965" y="5509304"/>
            <a:ext cx="1501950" cy="181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105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TL Noto Sans 1 Light"/>
                <a:ea typeface="BTL Noto Sans 1 Light"/>
                <a:cs typeface="BTL Noto Sans 1 Light"/>
                <a:sym typeface="BTL Noto Sans 1 Light"/>
                <a:hlinkClick r:id="rId7" tooltip="https://btlnetvendas.com.br"/>
              </a:rPr>
              <a:t>Acesse o E-Shop</a:t>
            </a:r>
          </a:p>
        </p:txBody>
      </p:sp>
      <p:sp>
        <p:nvSpPr>
          <p:cNvPr id="30" name="Freeform 30"/>
          <p:cNvSpPr/>
          <p:nvPr/>
        </p:nvSpPr>
        <p:spPr>
          <a:xfrm>
            <a:off x="1028700" y="1028700"/>
            <a:ext cx="856141" cy="400601"/>
          </a:xfrm>
          <a:custGeom>
            <a:avLst/>
            <a:gdLst/>
            <a:ahLst/>
            <a:cxnLst/>
            <a:rect l="l" t="t" r="r" b="b"/>
            <a:pathLst>
              <a:path w="856141" h="400601">
                <a:moveTo>
                  <a:pt x="0" y="0"/>
                </a:moveTo>
                <a:lnTo>
                  <a:pt x="856141" y="0"/>
                </a:lnTo>
                <a:lnTo>
                  <a:pt x="856141" y="400601"/>
                </a:lnTo>
                <a:lnTo>
                  <a:pt x="0" y="4006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7751202" y="5143500"/>
            <a:ext cx="818753" cy="818753"/>
          </a:xfrm>
          <a:custGeom>
            <a:avLst/>
            <a:gdLst/>
            <a:ahLst/>
            <a:cxnLst/>
            <a:rect l="l" t="t" r="r" b="b"/>
            <a:pathLst>
              <a:path w="818753" h="818753">
                <a:moveTo>
                  <a:pt x="0" y="0"/>
                </a:moveTo>
                <a:lnTo>
                  <a:pt x="818753" y="0"/>
                </a:lnTo>
                <a:lnTo>
                  <a:pt x="818753" y="818753"/>
                </a:lnTo>
                <a:lnTo>
                  <a:pt x="0" y="818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32" name="Group 32"/>
          <p:cNvGrpSpPr/>
          <p:nvPr/>
        </p:nvGrpSpPr>
        <p:grpSpPr>
          <a:xfrm>
            <a:off x="1032196" y="5353417"/>
            <a:ext cx="2846693" cy="450698"/>
            <a:chOff x="0" y="0"/>
            <a:chExt cx="1085213" cy="17181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85213" cy="171814"/>
            </a:xfrm>
            <a:custGeom>
              <a:avLst/>
              <a:gdLst/>
              <a:ahLst/>
              <a:cxnLst/>
              <a:rect l="l" t="t" r="r" b="b"/>
              <a:pathLst>
                <a:path w="1085213" h="171814">
                  <a:moveTo>
                    <a:pt x="84308" y="0"/>
                  </a:moveTo>
                  <a:lnTo>
                    <a:pt x="1000905" y="0"/>
                  </a:lnTo>
                  <a:cubicBezTo>
                    <a:pt x="1047467" y="0"/>
                    <a:pt x="1085213" y="37746"/>
                    <a:pt x="1085213" y="84308"/>
                  </a:cubicBezTo>
                  <a:lnTo>
                    <a:pt x="1085213" y="87506"/>
                  </a:lnTo>
                  <a:cubicBezTo>
                    <a:pt x="1085213" y="134068"/>
                    <a:pt x="1047467" y="171814"/>
                    <a:pt x="1000905" y="171814"/>
                  </a:cubicBezTo>
                  <a:lnTo>
                    <a:pt x="84308" y="171814"/>
                  </a:lnTo>
                  <a:cubicBezTo>
                    <a:pt x="37746" y="171814"/>
                    <a:pt x="0" y="134068"/>
                    <a:pt x="0" y="87506"/>
                  </a:cubicBezTo>
                  <a:lnTo>
                    <a:pt x="0" y="84308"/>
                  </a:lnTo>
                  <a:cubicBezTo>
                    <a:pt x="0" y="37746"/>
                    <a:pt x="37746" y="0"/>
                    <a:pt x="8430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508C">
                    <a:alpha val="100000"/>
                  </a:srgbClr>
                </a:gs>
                <a:gs pos="100000">
                  <a:srgbClr val="000A32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1085213" cy="219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205585" y="5476106"/>
            <a:ext cx="2900534" cy="18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105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Agende um treinamento</a:t>
            </a:r>
          </a:p>
        </p:txBody>
      </p:sp>
      <p:sp>
        <p:nvSpPr>
          <p:cNvPr id="36" name="Freeform 36"/>
          <p:cNvSpPr/>
          <p:nvPr/>
        </p:nvSpPr>
        <p:spPr>
          <a:xfrm>
            <a:off x="2905998" y="5143500"/>
            <a:ext cx="818753" cy="818753"/>
          </a:xfrm>
          <a:custGeom>
            <a:avLst/>
            <a:gdLst/>
            <a:ahLst/>
            <a:cxnLst/>
            <a:rect l="l" t="t" r="r" b="b"/>
            <a:pathLst>
              <a:path w="818753" h="818753">
                <a:moveTo>
                  <a:pt x="0" y="0"/>
                </a:moveTo>
                <a:lnTo>
                  <a:pt x="818752" y="0"/>
                </a:lnTo>
                <a:lnTo>
                  <a:pt x="818752" y="818753"/>
                </a:lnTo>
                <a:lnTo>
                  <a:pt x="0" y="8187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9235766" y="5358496"/>
            <a:ext cx="3626005" cy="450698"/>
            <a:chOff x="0" y="0"/>
            <a:chExt cx="1382301" cy="171814"/>
          </a:xfrm>
        </p:grpSpPr>
        <p:sp>
          <p:nvSpPr>
            <p:cNvPr id="38" name="Freeform 38">
              <a:hlinkClick r:id="rId10" tooltip="https://btlsupportint.com"/>
            </p:cNvPr>
            <p:cNvSpPr/>
            <p:nvPr/>
          </p:nvSpPr>
          <p:spPr>
            <a:xfrm>
              <a:off x="0" y="0"/>
              <a:ext cx="1382301" cy="171814"/>
            </a:xfrm>
            <a:custGeom>
              <a:avLst/>
              <a:gdLst/>
              <a:ahLst/>
              <a:cxnLst/>
              <a:rect l="l" t="t" r="r" b="b"/>
              <a:pathLst>
                <a:path w="1382301" h="171814">
                  <a:moveTo>
                    <a:pt x="66188" y="0"/>
                  </a:moveTo>
                  <a:lnTo>
                    <a:pt x="1316113" y="0"/>
                  </a:lnTo>
                  <a:cubicBezTo>
                    <a:pt x="1352668" y="0"/>
                    <a:pt x="1382301" y="29634"/>
                    <a:pt x="1382301" y="66188"/>
                  </a:cubicBezTo>
                  <a:lnTo>
                    <a:pt x="1382301" y="105626"/>
                  </a:lnTo>
                  <a:cubicBezTo>
                    <a:pt x="1382301" y="142181"/>
                    <a:pt x="1352668" y="171814"/>
                    <a:pt x="1316113" y="171814"/>
                  </a:cubicBezTo>
                  <a:lnTo>
                    <a:pt x="66188" y="171814"/>
                  </a:lnTo>
                  <a:cubicBezTo>
                    <a:pt x="29634" y="171814"/>
                    <a:pt x="0" y="142181"/>
                    <a:pt x="0" y="105626"/>
                  </a:cubicBezTo>
                  <a:lnTo>
                    <a:pt x="0" y="66188"/>
                  </a:lnTo>
                  <a:cubicBezTo>
                    <a:pt x="0" y="29634"/>
                    <a:pt x="29634" y="0"/>
                    <a:pt x="6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39" name="TextBox 39"/>
            <p:cNvSpPr txBox="1"/>
            <p:nvPr/>
          </p:nvSpPr>
          <p:spPr>
            <a:xfrm>
              <a:off x="0" y="-47625"/>
              <a:ext cx="1382301" cy="219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40" name="Freeform 40">
            <a:hlinkClick r:id="rId10" tooltip="https://btlsupportint.com"/>
          </p:cNvPr>
          <p:cNvSpPr/>
          <p:nvPr/>
        </p:nvSpPr>
        <p:spPr>
          <a:xfrm>
            <a:off x="12064234" y="5177521"/>
            <a:ext cx="818753" cy="818753"/>
          </a:xfrm>
          <a:custGeom>
            <a:avLst/>
            <a:gdLst/>
            <a:ahLst/>
            <a:cxnLst/>
            <a:rect l="l" t="t" r="r" b="b"/>
            <a:pathLst>
              <a:path w="818753" h="818753">
                <a:moveTo>
                  <a:pt x="0" y="0"/>
                </a:moveTo>
                <a:lnTo>
                  <a:pt x="818753" y="0"/>
                </a:lnTo>
                <a:lnTo>
                  <a:pt x="818753" y="818752"/>
                </a:lnTo>
                <a:lnTo>
                  <a:pt x="0" y="8187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13633295" y="5384385"/>
            <a:ext cx="3626005" cy="450698"/>
            <a:chOff x="0" y="0"/>
            <a:chExt cx="1382301" cy="171814"/>
          </a:xfrm>
        </p:grpSpPr>
        <p:sp>
          <p:nvSpPr>
            <p:cNvPr id="42" name="Freeform 42">
              <a:hlinkClick r:id="rId7" tooltip="https://btlnetvendas.com.br"/>
            </p:cNvPr>
            <p:cNvSpPr/>
            <p:nvPr/>
          </p:nvSpPr>
          <p:spPr>
            <a:xfrm>
              <a:off x="0" y="0"/>
              <a:ext cx="1382301" cy="171814"/>
            </a:xfrm>
            <a:custGeom>
              <a:avLst/>
              <a:gdLst/>
              <a:ahLst/>
              <a:cxnLst/>
              <a:rect l="l" t="t" r="r" b="b"/>
              <a:pathLst>
                <a:path w="1382301" h="171814">
                  <a:moveTo>
                    <a:pt x="66188" y="0"/>
                  </a:moveTo>
                  <a:lnTo>
                    <a:pt x="1316113" y="0"/>
                  </a:lnTo>
                  <a:cubicBezTo>
                    <a:pt x="1352668" y="0"/>
                    <a:pt x="1382301" y="29634"/>
                    <a:pt x="1382301" y="66188"/>
                  </a:cubicBezTo>
                  <a:lnTo>
                    <a:pt x="1382301" y="105626"/>
                  </a:lnTo>
                  <a:cubicBezTo>
                    <a:pt x="1382301" y="142181"/>
                    <a:pt x="1352668" y="171814"/>
                    <a:pt x="1316113" y="171814"/>
                  </a:cubicBezTo>
                  <a:lnTo>
                    <a:pt x="66188" y="171814"/>
                  </a:lnTo>
                  <a:cubicBezTo>
                    <a:pt x="29634" y="171814"/>
                    <a:pt x="0" y="142181"/>
                    <a:pt x="0" y="105626"/>
                  </a:cubicBezTo>
                  <a:lnTo>
                    <a:pt x="0" y="66188"/>
                  </a:lnTo>
                  <a:cubicBezTo>
                    <a:pt x="0" y="29634"/>
                    <a:pt x="29634" y="0"/>
                    <a:pt x="6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1382301" cy="219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44" name="Freeform 44">
            <a:hlinkClick r:id="rId7" tooltip="https://btlnetvendas.com.br"/>
          </p:cNvPr>
          <p:cNvSpPr/>
          <p:nvPr/>
        </p:nvSpPr>
        <p:spPr>
          <a:xfrm>
            <a:off x="16491714" y="5203410"/>
            <a:ext cx="818753" cy="818753"/>
          </a:xfrm>
          <a:custGeom>
            <a:avLst/>
            <a:gdLst/>
            <a:ahLst/>
            <a:cxnLst/>
            <a:rect l="l" t="t" r="r" b="b"/>
            <a:pathLst>
              <a:path w="818753" h="818753">
                <a:moveTo>
                  <a:pt x="0" y="0"/>
                </a:moveTo>
                <a:lnTo>
                  <a:pt x="818753" y="0"/>
                </a:lnTo>
                <a:lnTo>
                  <a:pt x="818753" y="818752"/>
                </a:lnTo>
                <a:lnTo>
                  <a:pt x="0" y="8187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9522306" y="5481185"/>
            <a:ext cx="1501950" cy="181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105">
                <a:solidFill>
                  <a:srgbClr val="00508C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  <a:hlinkClick r:id="rId10" tooltip="https://btlsupportint.com"/>
              </a:rPr>
              <a:t>Acesse o BTL Support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922965" y="5509304"/>
            <a:ext cx="1501950" cy="181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7"/>
              </a:lnSpc>
            </a:pPr>
            <a:r>
              <a:rPr lang="en-US" sz="1105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TL Noto Sans 1 Light"/>
                <a:ea typeface="BTL Noto Sans 1 Light"/>
                <a:cs typeface="BTL Noto Sans 1 Light"/>
                <a:sym typeface="BTL Noto Sans 1 Light"/>
                <a:hlinkClick r:id="rId7" tooltip="https://btlnetvendas.com.br"/>
              </a:rPr>
              <a:t>Acesse o E-Shop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473354" y="0"/>
            <a:ext cx="29079859" cy="10287000"/>
          </a:xfrm>
          <a:custGeom>
            <a:avLst/>
            <a:gdLst/>
            <a:ahLst/>
            <a:cxnLst/>
            <a:rect l="l" t="t" r="r" b="b"/>
            <a:pathLst>
              <a:path w="29079859" h="10287000">
                <a:moveTo>
                  <a:pt x="0" y="0"/>
                </a:moveTo>
                <a:lnTo>
                  <a:pt x="29079858" y="0"/>
                </a:lnTo>
                <a:lnTo>
                  <a:pt x="290798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066575" y="3463446"/>
            <a:ext cx="6682338" cy="81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BTL Aesthetics oferece tecnologias inteligentes, complementares e de alto impacto clínico, projetadas para gerar resultados previsíveis, ampliar possibilidades e acelerar o crescimento das clínicas mais exigentes.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066575" y="1707080"/>
            <a:ext cx="7192725" cy="138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Pronto para elevar sua clínica ao próximo nível?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66575" y="6220993"/>
            <a:ext cx="6640023" cy="540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Entre em contato com o time BTL e conheça as condições especiais para integrar essas soluções ao seu portfólio.</a:t>
            </a:r>
          </a:p>
        </p:txBody>
      </p:sp>
      <p:sp>
        <p:nvSpPr>
          <p:cNvPr id="6" name="Freeform 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61824" y="0"/>
            <a:ext cx="23648276" cy="10287000"/>
          </a:xfrm>
          <a:custGeom>
            <a:avLst/>
            <a:gdLst/>
            <a:ahLst/>
            <a:cxnLst/>
            <a:rect l="l" t="t" r="r" b="b"/>
            <a:pathLst>
              <a:path w="23648276" h="10287000">
                <a:moveTo>
                  <a:pt x="0" y="0"/>
                </a:moveTo>
                <a:lnTo>
                  <a:pt x="23648276" y="0"/>
                </a:lnTo>
                <a:lnTo>
                  <a:pt x="2364827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34072" y="2479860"/>
            <a:ext cx="1177944" cy="551176"/>
          </a:xfrm>
          <a:custGeom>
            <a:avLst/>
            <a:gdLst/>
            <a:ahLst/>
            <a:cxnLst/>
            <a:rect l="l" t="t" r="r" b="b"/>
            <a:pathLst>
              <a:path w="1177944" h="551176">
                <a:moveTo>
                  <a:pt x="0" y="0"/>
                </a:moveTo>
                <a:lnTo>
                  <a:pt x="1177944" y="0"/>
                </a:lnTo>
                <a:lnTo>
                  <a:pt x="1177944" y="551176"/>
                </a:lnTo>
                <a:lnTo>
                  <a:pt x="0" y="551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247" y="6273536"/>
            <a:ext cx="422738" cy="422738"/>
          </a:xfrm>
          <a:custGeom>
            <a:avLst/>
            <a:gdLst/>
            <a:ahLst/>
            <a:cxnLst/>
            <a:rect l="l" t="t" r="r" b="b"/>
            <a:pathLst>
              <a:path w="422738" h="422738">
                <a:moveTo>
                  <a:pt x="0" y="0"/>
                </a:moveTo>
                <a:lnTo>
                  <a:pt x="422738" y="0"/>
                </a:lnTo>
                <a:lnTo>
                  <a:pt x="422738" y="422738"/>
                </a:lnTo>
                <a:lnTo>
                  <a:pt x="0" y="422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80202" y="7294312"/>
            <a:ext cx="512828" cy="512828"/>
          </a:xfrm>
          <a:custGeom>
            <a:avLst/>
            <a:gdLst/>
            <a:ahLst/>
            <a:cxnLst/>
            <a:rect l="l" t="t" r="r" b="b"/>
            <a:pathLst>
              <a:path w="512828" h="512828">
                <a:moveTo>
                  <a:pt x="0" y="0"/>
                </a:moveTo>
                <a:lnTo>
                  <a:pt x="512828" y="0"/>
                </a:lnTo>
                <a:lnTo>
                  <a:pt x="512828" y="512828"/>
                </a:lnTo>
                <a:lnTo>
                  <a:pt x="0" y="51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03996" y="6781484"/>
            <a:ext cx="465239" cy="465239"/>
          </a:xfrm>
          <a:custGeom>
            <a:avLst/>
            <a:gdLst/>
            <a:ahLst/>
            <a:cxnLst/>
            <a:rect l="l" t="t" r="r" b="b"/>
            <a:pathLst>
              <a:path w="465239" h="465239">
                <a:moveTo>
                  <a:pt x="0" y="0"/>
                </a:moveTo>
                <a:lnTo>
                  <a:pt x="465240" y="0"/>
                </a:lnTo>
                <a:lnTo>
                  <a:pt x="465240" y="465240"/>
                </a:lnTo>
                <a:lnTo>
                  <a:pt x="0" y="465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34072" y="3167805"/>
            <a:ext cx="5939470" cy="93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5"/>
              </a:lnSpc>
              <a:spcBef>
                <a:spcPct val="0"/>
              </a:spcBef>
            </a:pPr>
            <a:r>
              <a:rPr lang="en-US" sz="55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Obrigado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4072" y="4678286"/>
            <a:ext cx="5939470" cy="596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5"/>
              </a:lnSpc>
              <a:spcBef>
                <a:spcPct val="0"/>
              </a:spcBef>
            </a:pPr>
            <a:r>
              <a:rPr lang="en-US" sz="35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Nome Sobrenome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34072" y="5248825"/>
            <a:ext cx="5939470" cy="39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5"/>
              </a:lnSpc>
              <a:spcBef>
                <a:spcPct val="0"/>
              </a:spcBef>
            </a:pPr>
            <a:r>
              <a:rPr lang="en-US" sz="24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Cargo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23044" y="6130661"/>
            <a:ext cx="5939470" cy="162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5"/>
              </a:lnSpc>
            </a:pPr>
            <a:r>
              <a:rPr lang="en-US" sz="24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(xx) xxxxx-xxxx</a:t>
            </a:r>
          </a:p>
          <a:p>
            <a:pPr algn="l">
              <a:lnSpc>
                <a:spcPts val="4495"/>
              </a:lnSpc>
            </a:pPr>
            <a:r>
              <a:rPr lang="en-US" sz="24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xxxxxxx@btlnet.com</a:t>
            </a:r>
          </a:p>
          <a:p>
            <a:pPr algn="l">
              <a:lnSpc>
                <a:spcPts val="4495"/>
              </a:lnSpc>
            </a:pPr>
            <a:r>
              <a:rPr lang="en-US" sz="2404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www.btlaesthetics.com.br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748912" y="92583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679" r="-21327" b="-3276"/>
            </a:stretch>
          </a:blipFill>
        </p:spPr>
      </p:sp>
      <p:grpSp>
        <p:nvGrpSpPr>
          <p:cNvPr id="4" name="Group 4"/>
          <p:cNvGrpSpPr/>
          <p:nvPr/>
        </p:nvGrpSpPr>
        <p:grpSpPr>
          <a:xfrm rot="5400000">
            <a:off x="4397343" y="-3603657"/>
            <a:ext cx="10287000" cy="17494314"/>
            <a:chOff x="0" y="0"/>
            <a:chExt cx="3386667" cy="57594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86667" cy="5759445"/>
            </a:xfrm>
            <a:custGeom>
              <a:avLst/>
              <a:gdLst/>
              <a:ahLst/>
              <a:cxnLst/>
              <a:rect l="l" t="t" r="r" b="b"/>
              <a:pathLst>
                <a:path w="3386667" h="5759445">
                  <a:moveTo>
                    <a:pt x="0" y="0"/>
                  </a:moveTo>
                  <a:lnTo>
                    <a:pt x="3386667" y="0"/>
                  </a:lnTo>
                  <a:lnTo>
                    <a:pt x="3386667" y="5759445"/>
                  </a:lnTo>
                  <a:lnTo>
                    <a:pt x="0" y="5759445"/>
                  </a:lnTo>
                  <a:close/>
                </a:path>
              </a:pathLst>
            </a:custGeom>
            <a:gradFill rotWithShape="1">
              <a:gsLst>
                <a:gs pos="0">
                  <a:srgbClr val="000A32">
                    <a:alpha val="100000"/>
                  </a:srgbClr>
                </a:gs>
                <a:gs pos="100000">
                  <a:srgbClr val="00508C">
                    <a:alpha val="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3386667" cy="578802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/>
            </a:p>
            <a:p>
              <a:pPr algn="ctr">
                <a:lnSpc>
                  <a:spcPts val="2127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4060" y="6433760"/>
            <a:ext cx="3178386" cy="2084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Pacientes buscam resultados eficazes, naturais e com mínimo desconforto. A tecnologia permite ampliar o ticket médio, organizar melhor a agenda e aumentar a previsibilidade clínica. 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Protocolos combinados elevam diferenciação e fidelização, enquanto a clínica cresce sem depender apenas da agenda do médico.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4060" y="5873951"/>
            <a:ext cx="646485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Investir em tecnologia é investir em crescimento.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97968" y="6433760"/>
            <a:ext cx="3178386" cy="1874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Com um portfólio adotado por médicos de renome ao redor do mundo, a BTL combina engenharia de ponta, validação científica robusta e um ecossistema completo de suporte técnico, clínico e educacional.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Seu compromisso é claro: ampliar possibilidades, entregar excelência e elevar o padrão da prática estética moderna.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931920"/>
            <a:ext cx="20648236" cy="14218920"/>
          </a:xfrm>
          <a:custGeom>
            <a:avLst/>
            <a:gdLst/>
            <a:ahLst/>
            <a:cxnLst/>
            <a:rect l="l" t="t" r="r" b="b"/>
            <a:pathLst>
              <a:path w="20648236" h="14218920">
                <a:moveTo>
                  <a:pt x="0" y="0"/>
                </a:moveTo>
                <a:lnTo>
                  <a:pt x="20648236" y="0"/>
                </a:lnTo>
                <a:lnTo>
                  <a:pt x="20648236" y="14218920"/>
                </a:lnTo>
                <a:lnTo>
                  <a:pt x="0" y="1421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t="-6452" b="-645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09310" y="-2505277"/>
            <a:ext cx="11934712" cy="10874207"/>
          </a:xfrm>
          <a:custGeom>
            <a:avLst/>
            <a:gdLst/>
            <a:ahLst/>
            <a:cxnLst/>
            <a:rect l="l" t="t" r="r" b="b"/>
            <a:pathLst>
              <a:path w="11934712" h="10874207">
                <a:moveTo>
                  <a:pt x="0" y="0"/>
                </a:moveTo>
                <a:lnTo>
                  <a:pt x="11934711" y="0"/>
                </a:lnTo>
                <a:lnTo>
                  <a:pt x="11934711" y="10874207"/>
                </a:lnTo>
                <a:lnTo>
                  <a:pt x="0" y="108742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76" b="-757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43397" y="2378922"/>
            <a:ext cx="4928337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Tecnologias exclusivas para a prática médica em medicina estética avançada.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43397" y="3381642"/>
            <a:ext cx="5659857" cy="2922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Reconhecida por sua precisão, segurança e resultados mensuráveis, a BTL oferece um portfólio robusto, aprovado globalmente e apoiado por um ecossistema completo de suporte técnico, clínico e educacional.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cada novo equipamento, a marca reafirma seu compromisso com inovação responsável, performance real e evolução contínua da prática médica.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Em vez de soluções isoladas, a BTL entrega uma plataforma completa que fortalece protocolos, diferencia a prática médica e cria novas oportunidades de crescimento, atuando como um verdadeiro ecossistema integrado, no qual cada tecnologia potencializa a outra e amplia o alcance terapêutico do consultório.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Dentro desse ecossistema, a clínica encontra: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6" name="Freeform 6"/>
          <p:cNvSpPr/>
          <p:nvPr/>
        </p:nvSpPr>
        <p:spPr>
          <a:xfrm rot="-2463930">
            <a:off x="-4300417" y="-6390100"/>
            <a:ext cx="9696915" cy="12780199"/>
          </a:xfrm>
          <a:custGeom>
            <a:avLst/>
            <a:gdLst/>
            <a:ahLst/>
            <a:cxnLst/>
            <a:rect l="l" t="t" r="r" b="b"/>
            <a:pathLst>
              <a:path w="9696915" h="12780199">
                <a:moveTo>
                  <a:pt x="0" y="0"/>
                </a:moveTo>
                <a:lnTo>
                  <a:pt x="9696916" y="0"/>
                </a:lnTo>
                <a:lnTo>
                  <a:pt x="9696916" y="12780200"/>
                </a:lnTo>
                <a:lnTo>
                  <a:pt x="0" y="12780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88" r="-98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0"/>
            <a:ext cx="18288000" cy="10315872"/>
          </a:xfrm>
          <a:custGeom>
            <a:avLst/>
            <a:gdLst/>
            <a:ahLst/>
            <a:cxnLst/>
            <a:rect l="l" t="t" r="r" b="b"/>
            <a:pathLst>
              <a:path w="18288000" h="10315872">
                <a:moveTo>
                  <a:pt x="0" y="0"/>
                </a:moveTo>
                <a:lnTo>
                  <a:pt x="18288000" y="0"/>
                </a:lnTo>
                <a:lnTo>
                  <a:pt x="18288000" y="10315872"/>
                </a:lnTo>
                <a:lnTo>
                  <a:pt x="0" y="10315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3000"/>
            </a:blip>
            <a:stretch>
              <a:fillRect l="-1986" t="-153579" r="-44854" b="-61482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43397" y="7709622"/>
            <a:ext cx="2484711" cy="407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Soluções avançadas para fortalecimento e definição muscular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76116" y="7709622"/>
            <a:ext cx="2591235" cy="407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Tecnologias eficientes para redução de gordura e contorno corporal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12430" y="7709622"/>
            <a:ext cx="3109742" cy="407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Tratamentos de rejuvenescimento, regeneração e qualidade da pele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207997" y="7709622"/>
            <a:ext cx="3236607" cy="407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Protocolos combinados que elevam performance, previsibilidade e valor percebido</a:t>
            </a:r>
          </a:p>
        </p:txBody>
      </p:sp>
      <p:sp>
        <p:nvSpPr>
          <p:cNvPr id="12" name="Freeform 12"/>
          <p:cNvSpPr/>
          <p:nvPr/>
        </p:nvSpPr>
        <p:spPr>
          <a:xfrm>
            <a:off x="2606182" y="6627761"/>
            <a:ext cx="959139" cy="959139"/>
          </a:xfrm>
          <a:custGeom>
            <a:avLst/>
            <a:gdLst/>
            <a:ahLst/>
            <a:cxnLst/>
            <a:rect l="l" t="t" r="r" b="b"/>
            <a:pathLst>
              <a:path w="959139" h="959139">
                <a:moveTo>
                  <a:pt x="0" y="0"/>
                </a:moveTo>
                <a:lnTo>
                  <a:pt x="959139" y="0"/>
                </a:lnTo>
                <a:lnTo>
                  <a:pt x="959139" y="959139"/>
                </a:lnTo>
                <a:lnTo>
                  <a:pt x="0" y="959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232967" y="6627761"/>
            <a:ext cx="959139" cy="959139"/>
          </a:xfrm>
          <a:custGeom>
            <a:avLst/>
            <a:gdLst/>
            <a:ahLst/>
            <a:cxnLst/>
            <a:rect l="l" t="t" r="r" b="b"/>
            <a:pathLst>
              <a:path w="959139" h="959139">
                <a:moveTo>
                  <a:pt x="0" y="0"/>
                </a:moveTo>
                <a:lnTo>
                  <a:pt x="959139" y="0"/>
                </a:lnTo>
                <a:lnTo>
                  <a:pt x="959139" y="959139"/>
                </a:lnTo>
                <a:lnTo>
                  <a:pt x="0" y="959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731" y="6627761"/>
            <a:ext cx="959139" cy="959139"/>
          </a:xfrm>
          <a:custGeom>
            <a:avLst/>
            <a:gdLst/>
            <a:ahLst/>
            <a:cxnLst/>
            <a:rect l="l" t="t" r="r" b="b"/>
            <a:pathLst>
              <a:path w="959139" h="959139">
                <a:moveTo>
                  <a:pt x="0" y="0"/>
                </a:moveTo>
                <a:lnTo>
                  <a:pt x="959139" y="0"/>
                </a:lnTo>
                <a:lnTo>
                  <a:pt x="959139" y="959139"/>
                </a:lnTo>
                <a:lnTo>
                  <a:pt x="0" y="959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346730" y="6627761"/>
            <a:ext cx="959139" cy="959139"/>
          </a:xfrm>
          <a:custGeom>
            <a:avLst/>
            <a:gdLst/>
            <a:ahLst/>
            <a:cxnLst/>
            <a:rect l="l" t="t" r="r" b="b"/>
            <a:pathLst>
              <a:path w="959139" h="959139">
                <a:moveTo>
                  <a:pt x="0" y="0"/>
                </a:moveTo>
                <a:lnTo>
                  <a:pt x="959139" y="0"/>
                </a:lnTo>
                <a:lnTo>
                  <a:pt x="959139" y="959139"/>
                </a:lnTo>
                <a:lnTo>
                  <a:pt x="0" y="959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65664" y="-2075167"/>
            <a:ext cx="23179249" cy="15443174"/>
          </a:xfrm>
          <a:custGeom>
            <a:avLst/>
            <a:gdLst/>
            <a:ahLst/>
            <a:cxnLst/>
            <a:rect l="l" t="t" r="r" b="b"/>
            <a:pathLst>
              <a:path w="23179249" h="15443174">
                <a:moveTo>
                  <a:pt x="0" y="0"/>
                </a:moveTo>
                <a:lnTo>
                  <a:pt x="23179248" y="0"/>
                </a:lnTo>
                <a:lnTo>
                  <a:pt x="23179248" y="15443174"/>
                </a:lnTo>
                <a:lnTo>
                  <a:pt x="0" y="15443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0" y="-6928544"/>
            <a:ext cx="18288000" cy="19506051"/>
            <a:chOff x="0" y="0"/>
            <a:chExt cx="6020741" cy="64217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20741" cy="6421745"/>
            </a:xfrm>
            <a:custGeom>
              <a:avLst/>
              <a:gdLst/>
              <a:ahLst/>
              <a:cxnLst/>
              <a:rect l="l" t="t" r="r" b="b"/>
              <a:pathLst>
                <a:path w="6020741" h="6421745">
                  <a:moveTo>
                    <a:pt x="0" y="0"/>
                  </a:moveTo>
                  <a:lnTo>
                    <a:pt x="6020741" y="0"/>
                  </a:lnTo>
                  <a:lnTo>
                    <a:pt x="6020741" y="6421745"/>
                  </a:lnTo>
                  <a:lnTo>
                    <a:pt x="0" y="6421745"/>
                  </a:lnTo>
                  <a:close/>
                </a:path>
              </a:pathLst>
            </a:custGeom>
            <a:gradFill rotWithShape="1">
              <a:gsLst>
                <a:gs pos="0">
                  <a:srgbClr val="000A32">
                    <a:alpha val="100000"/>
                  </a:srgbClr>
                </a:gs>
                <a:gs pos="100000">
                  <a:srgbClr val="00508C">
                    <a:alpha val="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020741" cy="645032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>
                <a:lnSpc>
                  <a:spcPts val="212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8239125"/>
            <a:ext cx="9522083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Conheça as soluções BTL criadas para </a:t>
            </a:r>
            <a:r>
              <a:rPr lang="en-US" sz="2999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impulsionar resultados e expandir</a:t>
            </a:r>
            <a:r>
              <a:rPr lang="en-US" sz="2999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 possibilidades na sua clínica</a:t>
            </a:r>
          </a:p>
        </p:txBody>
      </p:sp>
      <p:sp>
        <p:nvSpPr>
          <p:cNvPr id="7" name="Freeform 7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99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53092" y="0"/>
            <a:ext cx="11385027" cy="12049025"/>
          </a:xfrm>
          <a:custGeom>
            <a:avLst/>
            <a:gdLst/>
            <a:ahLst/>
            <a:cxnLst/>
            <a:rect l="l" t="t" r="r" b="b"/>
            <a:pathLst>
              <a:path w="11385027" h="12049025">
                <a:moveTo>
                  <a:pt x="0" y="0"/>
                </a:moveTo>
                <a:lnTo>
                  <a:pt x="11385027" y="0"/>
                </a:lnTo>
                <a:lnTo>
                  <a:pt x="11385027" y="12049025"/>
                </a:lnTo>
                <a:lnTo>
                  <a:pt x="0" y="120490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166" t="-20009" b="-538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27201" y="4642326"/>
            <a:ext cx="7032099" cy="1002348"/>
          </a:xfrm>
          <a:custGeom>
            <a:avLst/>
            <a:gdLst/>
            <a:ahLst/>
            <a:cxnLst/>
            <a:rect l="l" t="t" r="r" b="b"/>
            <a:pathLst>
              <a:path w="7032099" h="1002348">
                <a:moveTo>
                  <a:pt x="0" y="0"/>
                </a:moveTo>
                <a:lnTo>
                  <a:pt x="7032099" y="0"/>
                </a:lnTo>
                <a:lnTo>
                  <a:pt x="7032099" y="1002348"/>
                </a:lnTo>
                <a:lnTo>
                  <a:pt x="0" y="10023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24043" y="3607053"/>
            <a:ext cx="12663407" cy="6679947"/>
          </a:xfrm>
          <a:custGeom>
            <a:avLst/>
            <a:gdLst/>
            <a:ahLst/>
            <a:cxnLst/>
            <a:rect l="l" t="t" r="r" b="b"/>
            <a:pathLst>
              <a:path w="12663407" h="6679947">
                <a:moveTo>
                  <a:pt x="0" y="0"/>
                </a:moveTo>
                <a:lnTo>
                  <a:pt x="12663406" y="0"/>
                </a:lnTo>
                <a:lnTo>
                  <a:pt x="12663406" y="6679947"/>
                </a:lnTo>
                <a:lnTo>
                  <a:pt x="0" y="66799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27201" y="5741803"/>
            <a:ext cx="5351631" cy="389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Conheça o poder do bem-estar mental.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508C">
                <a:alpha val="100000"/>
              </a:srgbClr>
            </a:gs>
            <a:gs pos="100000">
              <a:srgbClr val="000A32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11663"/>
            <a:ext cx="5449050" cy="10462471"/>
            <a:chOff x="0" y="0"/>
            <a:chExt cx="1435141" cy="2755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5141" cy="2755548"/>
            </a:xfrm>
            <a:custGeom>
              <a:avLst/>
              <a:gdLst/>
              <a:ahLst/>
              <a:cxnLst/>
              <a:rect l="l" t="t" r="r" b="b"/>
              <a:pathLst>
                <a:path w="1435141" h="2755548">
                  <a:moveTo>
                    <a:pt x="0" y="0"/>
                  </a:moveTo>
                  <a:lnTo>
                    <a:pt x="1435141" y="0"/>
                  </a:lnTo>
                  <a:lnTo>
                    <a:pt x="1435141" y="2755548"/>
                  </a:lnTo>
                  <a:lnTo>
                    <a:pt x="0" y="2755548"/>
                  </a:lnTo>
                  <a:close/>
                </a:path>
              </a:pathLst>
            </a:custGeom>
            <a:gradFill rotWithShape="1">
              <a:gsLst>
                <a:gs pos="0">
                  <a:srgbClr val="96D2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35141" cy="2803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29501" y="240981"/>
            <a:ext cx="3828998" cy="5885255"/>
          </a:xfrm>
          <a:custGeom>
            <a:avLst/>
            <a:gdLst/>
            <a:ahLst/>
            <a:cxnLst/>
            <a:rect l="l" t="t" r="r" b="b"/>
            <a:pathLst>
              <a:path w="3828998" h="5885255">
                <a:moveTo>
                  <a:pt x="0" y="0"/>
                </a:moveTo>
                <a:lnTo>
                  <a:pt x="3828998" y="0"/>
                </a:lnTo>
                <a:lnTo>
                  <a:pt x="3828998" y="5885255"/>
                </a:lnTo>
                <a:lnTo>
                  <a:pt x="0" y="58852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901312" y="9410700"/>
            <a:ext cx="1020775" cy="477635"/>
          </a:xfrm>
          <a:custGeom>
            <a:avLst/>
            <a:gdLst/>
            <a:ahLst/>
            <a:cxnLst/>
            <a:rect l="l" t="t" r="r" b="b"/>
            <a:pathLst>
              <a:path w="1020775" h="477635">
                <a:moveTo>
                  <a:pt x="0" y="0"/>
                </a:moveTo>
                <a:lnTo>
                  <a:pt x="1020776" y="0"/>
                </a:lnTo>
                <a:lnTo>
                  <a:pt x="1020776" y="477635"/>
                </a:lnTo>
                <a:lnTo>
                  <a:pt x="0" y="4776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016049"/>
            <a:ext cx="3940594" cy="560855"/>
          </a:xfrm>
          <a:custGeom>
            <a:avLst/>
            <a:gdLst/>
            <a:ahLst/>
            <a:cxnLst/>
            <a:rect l="l" t="t" r="r" b="b"/>
            <a:pathLst>
              <a:path w="3940594" h="560855">
                <a:moveTo>
                  <a:pt x="0" y="0"/>
                </a:moveTo>
                <a:lnTo>
                  <a:pt x="3940594" y="0"/>
                </a:lnTo>
                <a:lnTo>
                  <a:pt x="3940594" y="560855"/>
                </a:lnTo>
                <a:lnTo>
                  <a:pt x="0" y="5608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292383" y="881202"/>
            <a:ext cx="17043769" cy="11368061"/>
          </a:xfrm>
          <a:custGeom>
            <a:avLst/>
            <a:gdLst/>
            <a:ahLst/>
            <a:cxnLst/>
            <a:rect l="l" t="t" r="r" b="b"/>
            <a:pathLst>
              <a:path w="17043769" h="11368061">
                <a:moveTo>
                  <a:pt x="0" y="0"/>
                </a:moveTo>
                <a:lnTo>
                  <a:pt x="17043769" y="0"/>
                </a:lnTo>
                <a:lnTo>
                  <a:pt x="17043769" y="11368060"/>
                </a:lnTo>
                <a:lnTo>
                  <a:pt x="0" y="113680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682340"/>
            <a:ext cx="3086100" cy="78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gradFill>
                  <a:gsLst>
                    <a:gs pos="0">
                      <a:srgbClr val="00508C">
                        <a:alpha val="100000"/>
                      </a:srgbClr>
                    </a:gs>
                    <a:gs pos="100000">
                      <a:srgbClr val="000A3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Conheça o poder do bem-estar mental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74669" y="1542817"/>
            <a:ext cx="5461250" cy="70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A neuromodulação inteligente que redefine o equilíbrio emocional.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74669" y="2452595"/>
            <a:ext cx="5590316" cy="1874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EXOMIND é uma tecnologia baseada em ExoTMS™, uma estimulação magnética transcraniana focalizada e não invasiva.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Atua em regiões específicas do cérebro associadas à regulação do humor, estresse e energia mental, promovendo modulação neural precisa e controlada.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Uma abordagem tecnológica que amplia as possibilidades clínicas na área do bem-estar mental.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15814" y="5732536"/>
            <a:ext cx="3729155" cy="70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BTL Noto Sans 1 Semi-Bold"/>
                <a:ea typeface="BTL Noto Sans 1 Semi-Bold"/>
                <a:cs typeface="BTL Noto Sans 1 Semi-Bold"/>
                <a:sym typeface="BTL Noto Sans 1 Semi-Bold"/>
              </a:rPr>
              <a:t>Precisão tecnológica com controle avançado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15814" y="6644960"/>
            <a:ext cx="4327937" cy="1455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A tecnologia ExoTMS™ direciona impulsos eletromagnéticos de forma focalizada, respeitando parâmetros neurológicos específicos.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  <a:latin typeface="BTL Noto Sans 1 Light"/>
                <a:ea typeface="BTL Noto Sans 1 Light"/>
                <a:cs typeface="BTL Noto Sans 1 Light"/>
                <a:sym typeface="BTL Noto Sans 1 Light"/>
              </a:rPr>
              <a:t>O resultado são sessões confortáveis, seguras e padronizadas, com alta previsibilidade e excelente aceitação pelos pacientes.</a:t>
            </a:r>
          </a:p>
          <a:p>
            <a:pPr algn="l">
              <a:lnSpc>
                <a:spcPts val="168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TL Noto Sans 1 Light"/>
              <a:ea typeface="BTL Noto Sans 1 Light"/>
              <a:cs typeface="BTL Noto Sans 1 Light"/>
              <a:sym typeface="BTL Noto Sans 1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3177</Words>
  <Application>Microsoft Office PowerPoint</Application>
  <PresentationFormat>Personalizar</PresentationFormat>
  <Paragraphs>500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8" baseType="lpstr">
      <vt:lpstr>BTL Noto Sans 1 Semi-Bold</vt:lpstr>
      <vt:lpstr>BTL Noto Sans 1 Light</vt:lpstr>
      <vt:lpstr>Arial</vt:lpstr>
      <vt:lpstr>BTL Noto Sans 2 Light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Comercial AESTHETIC</dc:title>
  <cp:lastModifiedBy>Carlos Castro</cp:lastModifiedBy>
  <cp:revision>2</cp:revision>
  <dcterms:created xsi:type="dcterms:W3CDTF">2006-08-16T00:00:00Z</dcterms:created>
  <dcterms:modified xsi:type="dcterms:W3CDTF">2026-08-13T16:39:20Z</dcterms:modified>
  <dc:identifier>DAHBOPMQ1WA</dc:identifier>
</cp:coreProperties>
</file>