
<file path=[Content_Types].xml><?xml version="1.0" encoding="utf-8"?>
<Types xmlns="http://schemas.openxmlformats.org/package/2006/content-types">
  <Default ContentType="application/vnd.openxmlformats-officedocument.oleObject" Extension="bin"/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x="18288000" cy="10287000"/>
  <p:notesSz cx="6858000" cy="9144000"/>
  <p:embeddedFontLst>
    <p:embeddedFont>
      <p:font typeface="BTL Noto Sans 1 Semi-Bold" charset="1" panose="020B0702040504020204"/>
      <p:regular r:id="rId48"/>
    </p:embeddedFont>
    <p:embeddedFont>
      <p:font typeface="BTL Noto Sans 1 Light" charset="1" panose="020B0402040504020204"/>
      <p:regular r:id="rId49"/>
    </p:embeddedFont>
    <p:embeddedFont>
      <p:font typeface="BTL Noto Sans 2 Light" charset="1" panose="020B0402040504020204"/>
      <p:regular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11" Target="../media/image14.png" Type="http://schemas.openxmlformats.org/officeDocument/2006/relationships/image"/><Relationship Id="rId12" Target="../media/image15.png" Type="http://schemas.openxmlformats.org/officeDocument/2006/relationships/image"/><Relationship Id="rId13" Target="../media/image16.png" Type="http://schemas.openxmlformats.org/officeDocument/2006/relationships/image"/><Relationship Id="rId14" Target="../media/image17.png" Type="http://schemas.openxmlformats.org/officeDocument/2006/relationships/image"/><Relationship Id="rId2" Target="../media/image6.jpe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png" Type="http://schemas.openxmlformats.org/officeDocument/2006/relationships/image"/><Relationship Id="rId11" Target="../media/image27.png" Type="http://schemas.openxmlformats.org/officeDocument/2006/relationships/image"/><Relationship Id="rId12" Target="../media/image28.png" Type="http://schemas.openxmlformats.org/officeDocument/2006/relationships/image"/><Relationship Id="rId13" Target="../media/image29.png" Type="http://schemas.openxmlformats.org/officeDocument/2006/relationships/image"/><Relationship Id="rId14" Target="../media/image30.png" Type="http://schemas.openxmlformats.org/officeDocument/2006/relationships/image"/><Relationship Id="rId15" Target="../media/image31.png" Type="http://schemas.openxmlformats.org/officeDocument/2006/relationships/image"/><Relationship Id="rId16" Target="../media/image32.png" Type="http://schemas.openxmlformats.org/officeDocument/2006/relationships/image"/><Relationship Id="rId17" Target="../media/image33.png" Type="http://schemas.openxmlformats.org/officeDocument/2006/relationships/image"/><Relationship Id="rId18" Target="../media/image34.png" Type="http://schemas.openxmlformats.org/officeDocument/2006/relationships/image"/><Relationship Id="rId19" Target="../media/image3.png" Type="http://schemas.openxmlformats.org/officeDocument/2006/relationships/image"/><Relationship Id="rId2" Target="../media/image18.jpeg" Type="http://schemas.openxmlformats.org/officeDocument/2006/relationships/image"/><Relationship Id="rId20" Target="../media/image35.png" Type="http://schemas.openxmlformats.org/officeDocument/2006/relationships/image"/><Relationship Id="rId21" Target="../media/image36.png" Type="http://schemas.openxmlformats.org/officeDocument/2006/relationships/image"/><Relationship Id="rId3" Target="../media/image19.png" Type="http://schemas.openxmlformats.org/officeDocument/2006/relationships/image"/><Relationship Id="rId4" Target="../media/image20.svg" Type="http://schemas.openxmlformats.org/officeDocument/2006/relationships/image"/><Relationship Id="rId5" Target="../media/image21.png" Type="http://schemas.openxmlformats.org/officeDocument/2006/relationships/image"/><Relationship Id="rId6" Target="../media/image22.svg" Type="http://schemas.openxmlformats.org/officeDocument/2006/relationships/image"/><Relationship Id="rId7" Target="../media/image23.png" Type="http://schemas.openxmlformats.org/officeDocument/2006/relationships/image"/><Relationship Id="rId8" Target="../media/image24.svg" Type="http://schemas.openxmlformats.org/officeDocument/2006/relationships/image"/><Relationship Id="rId9" Target="../media/image2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37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jpeg" Type="http://schemas.openxmlformats.org/officeDocument/2006/relationships/image"/><Relationship Id="rId3" Target="../media/image39.png" Type="http://schemas.openxmlformats.org/officeDocument/2006/relationships/image"/><Relationship Id="rId4" Target="../media/image40.png" Type="http://schemas.openxmlformats.org/officeDocument/2006/relationships/image"/><Relationship Id="rId5" Target="../media/image41.png" Type="http://schemas.openxmlformats.org/officeDocument/2006/relationships/image"/><Relationship Id="rId6" Target="../media/image42.png" Type="http://schemas.openxmlformats.org/officeDocument/2006/relationships/image"/><Relationship Id="rId7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jpeg" Type="http://schemas.openxmlformats.org/officeDocument/2006/relationships/image"/><Relationship Id="rId3" Target="../media/image3.png" Type="http://schemas.openxmlformats.org/officeDocument/2006/relationships/image"/><Relationship Id="rId4" Target="../media/image45.png" Type="http://schemas.openxmlformats.org/officeDocument/2006/relationships/image"/><Relationship Id="rId5" Target="../media/image46.png" Type="http://schemas.openxmlformats.org/officeDocument/2006/relationships/image"/><Relationship Id="rId6" Target="../media/image4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png" Type="http://schemas.openxmlformats.org/officeDocument/2006/relationships/image"/><Relationship Id="rId3" Target="../media/image3.png" Type="http://schemas.openxmlformats.org/officeDocument/2006/relationships/image"/><Relationship Id="rId4" Target="../media/image49.png" Type="http://schemas.openxmlformats.org/officeDocument/2006/relationships/image"/><Relationship Id="rId5" Target="../media/image5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png" Type="http://schemas.openxmlformats.org/officeDocument/2006/relationships/image"/><Relationship Id="rId3" Target="../media/image3.png" Type="http://schemas.openxmlformats.org/officeDocument/2006/relationships/image"/><Relationship Id="rId4" Target="../media/image49.png" Type="http://schemas.openxmlformats.org/officeDocument/2006/relationships/image"/><Relationship Id="rId5" Target="../media/image52.png" Type="http://schemas.openxmlformats.org/officeDocument/2006/relationships/image"/><Relationship Id="rId6" Target="../media/image5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4.jpeg" Type="http://schemas.openxmlformats.org/officeDocument/2006/relationships/image"/><Relationship Id="rId3" Target="../media/image55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png" Type="http://schemas.openxmlformats.org/officeDocument/2006/relationships/image"/><Relationship Id="rId3" Target="../media/image57.png" Type="http://schemas.openxmlformats.org/officeDocument/2006/relationships/image"/><Relationship Id="rId4" Target="../media/image58.png" Type="http://schemas.openxmlformats.org/officeDocument/2006/relationships/image"/><Relationship Id="rId5" Target="../media/image48.png" Type="http://schemas.openxmlformats.org/officeDocument/2006/relationships/image"/><Relationship Id="rId6" Target="../media/image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.png" Type="http://schemas.openxmlformats.org/officeDocument/2006/relationships/image"/><Relationship Id="rId2" Target="../media/image59.png" Type="http://schemas.openxmlformats.org/officeDocument/2006/relationships/image"/><Relationship Id="rId3" Target="../media/image60.png" Type="http://schemas.openxmlformats.org/officeDocument/2006/relationships/image"/><Relationship Id="rId4" Target="../media/image61.png" Type="http://schemas.openxmlformats.org/officeDocument/2006/relationships/image"/><Relationship Id="rId5" Target="../media/image62.png" Type="http://schemas.openxmlformats.org/officeDocument/2006/relationships/image"/><Relationship Id="rId6" Target="../media/image58.png" Type="http://schemas.openxmlformats.org/officeDocument/2006/relationships/image"/><Relationship Id="rId7" Target="../media/image51.png" Type="http://schemas.openxmlformats.org/officeDocument/2006/relationships/image"/><Relationship Id="rId8" Target="../media/image25.png" Type="http://schemas.openxmlformats.org/officeDocument/2006/relationships/image"/><Relationship Id="rId9" Target="../media/image6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png" Type="http://schemas.openxmlformats.org/officeDocument/2006/relationships/image"/><Relationship Id="rId3" Target="../media/image64.png" Type="http://schemas.openxmlformats.org/officeDocument/2006/relationships/image"/><Relationship Id="rId4" Target="../media/image65.png" Type="http://schemas.openxmlformats.org/officeDocument/2006/relationships/image"/><Relationship Id="rId5" Target="../media/image66.png" Type="http://schemas.openxmlformats.org/officeDocument/2006/relationships/image"/><Relationship Id="rId6" Target="../media/image67.png" Type="http://schemas.openxmlformats.org/officeDocument/2006/relationships/image"/><Relationship Id="rId7" Target="../media/image68.png" Type="http://schemas.openxmlformats.org/officeDocument/2006/relationships/image"/><Relationship Id="rId8" Target="../media/image69.png" Type="http://schemas.openxmlformats.org/officeDocument/2006/relationships/image"/><Relationship Id="rId9" Target="../media/image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png" Type="http://schemas.openxmlformats.org/officeDocument/2006/relationships/image"/><Relationship Id="rId3" Target="../media/image70.jpeg" Type="http://schemas.openxmlformats.org/officeDocument/2006/relationships/image"/><Relationship Id="rId4" Target="../media/image71.png" Type="http://schemas.openxmlformats.org/officeDocument/2006/relationships/image"/><Relationship Id="rId5" Target="../media/image72.png" Type="http://schemas.openxmlformats.org/officeDocument/2006/relationships/image"/><Relationship Id="rId6" Target="../media/image73.png" Type="http://schemas.openxmlformats.org/officeDocument/2006/relationships/image"/><Relationship Id="rId7" Target="../media/image74.png" Type="http://schemas.openxmlformats.org/officeDocument/2006/relationships/image"/><Relationship Id="rId8" Target="../media/image3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png" Type="http://schemas.openxmlformats.org/officeDocument/2006/relationships/image"/><Relationship Id="rId3" Target="../media/image70.jpeg" Type="http://schemas.openxmlformats.org/officeDocument/2006/relationships/image"/><Relationship Id="rId4" Target="../media/image75.png" Type="http://schemas.openxmlformats.org/officeDocument/2006/relationships/image"/><Relationship Id="rId5" Target="../media/image76.png" Type="http://schemas.openxmlformats.org/officeDocument/2006/relationships/image"/><Relationship Id="rId6" Target="../media/image77.png" Type="http://schemas.openxmlformats.org/officeDocument/2006/relationships/image"/><Relationship Id="rId7" Target="../media/image78.png" Type="http://schemas.openxmlformats.org/officeDocument/2006/relationships/image"/><Relationship Id="rId8" Target="../media/image3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9.jpeg" Type="http://schemas.openxmlformats.org/officeDocument/2006/relationships/image"/><Relationship Id="rId3" Target="../media/image80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1.png" Type="http://schemas.openxmlformats.org/officeDocument/2006/relationships/image"/><Relationship Id="rId3" Target="../media/image82.png" Type="http://schemas.openxmlformats.org/officeDocument/2006/relationships/image"/><Relationship Id="rId4" Target="../media/image83.png" Type="http://schemas.openxmlformats.org/officeDocument/2006/relationships/image"/><Relationship Id="rId5" Target="../media/image3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9.png" Type="http://schemas.openxmlformats.org/officeDocument/2006/relationships/image"/><Relationship Id="rId11" Target="../media/image90.png" Type="http://schemas.openxmlformats.org/officeDocument/2006/relationships/image"/><Relationship Id="rId12" Target="../media/image91.png" Type="http://schemas.openxmlformats.org/officeDocument/2006/relationships/image"/><Relationship Id="rId13" Target="../media/image92.png" Type="http://schemas.openxmlformats.org/officeDocument/2006/relationships/image"/><Relationship Id="rId14" Target="../media/image93.png" Type="http://schemas.openxmlformats.org/officeDocument/2006/relationships/image"/><Relationship Id="rId15" Target="../media/image26.png" Type="http://schemas.openxmlformats.org/officeDocument/2006/relationships/image"/><Relationship Id="rId2" Target="../media/image3.png" Type="http://schemas.openxmlformats.org/officeDocument/2006/relationships/image"/><Relationship Id="rId3" Target="../media/image51.png" Type="http://schemas.openxmlformats.org/officeDocument/2006/relationships/image"/><Relationship Id="rId4" Target="../media/image83.png" Type="http://schemas.openxmlformats.org/officeDocument/2006/relationships/image"/><Relationship Id="rId5" Target="../media/image84.png" Type="http://schemas.openxmlformats.org/officeDocument/2006/relationships/image"/><Relationship Id="rId6" Target="../media/image85.png" Type="http://schemas.openxmlformats.org/officeDocument/2006/relationships/image"/><Relationship Id="rId7" Target="../media/image86.png" Type="http://schemas.openxmlformats.org/officeDocument/2006/relationships/image"/><Relationship Id="rId8" Target="../media/image87.png" Type="http://schemas.openxmlformats.org/officeDocument/2006/relationships/image"/><Relationship Id="rId9" Target="../media/image88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0.jpeg" Type="http://schemas.openxmlformats.org/officeDocument/2006/relationships/image"/><Relationship Id="rId3" Target="../media/image94.png" Type="http://schemas.openxmlformats.org/officeDocument/2006/relationships/image"/><Relationship Id="rId4" Target="../media/image95.png" Type="http://schemas.openxmlformats.org/officeDocument/2006/relationships/image"/><Relationship Id="rId5" Target="../media/image96.png" Type="http://schemas.openxmlformats.org/officeDocument/2006/relationships/image"/><Relationship Id="rId6" Target="../media/image97.png" Type="http://schemas.openxmlformats.org/officeDocument/2006/relationships/image"/><Relationship Id="rId7" Target="../media/image80.png" Type="http://schemas.openxmlformats.org/officeDocument/2006/relationships/image"/><Relationship Id="rId8" Target="../media/image3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0.jpeg" Type="http://schemas.openxmlformats.org/officeDocument/2006/relationships/image"/><Relationship Id="rId3" Target="../media/image98.png" Type="http://schemas.openxmlformats.org/officeDocument/2006/relationships/image"/><Relationship Id="rId4" Target="../media/image99.png" Type="http://schemas.openxmlformats.org/officeDocument/2006/relationships/image"/><Relationship Id="rId5" Target="../media/image100.png" Type="http://schemas.openxmlformats.org/officeDocument/2006/relationships/image"/><Relationship Id="rId6" Target="../media/image101.png" Type="http://schemas.openxmlformats.org/officeDocument/2006/relationships/image"/><Relationship Id="rId7" Target="../media/image80.png" Type="http://schemas.openxmlformats.org/officeDocument/2006/relationships/image"/><Relationship Id="rId8" Target="../media/image3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0.jpeg" Type="http://schemas.openxmlformats.org/officeDocument/2006/relationships/image"/><Relationship Id="rId3" Target="../media/image102.png" Type="http://schemas.openxmlformats.org/officeDocument/2006/relationships/image"/><Relationship Id="rId4" Target="../media/image103.png" Type="http://schemas.openxmlformats.org/officeDocument/2006/relationships/image"/><Relationship Id="rId5" Target="../media/image104.png" Type="http://schemas.openxmlformats.org/officeDocument/2006/relationships/image"/><Relationship Id="rId6" Target="../media/image105.png" Type="http://schemas.openxmlformats.org/officeDocument/2006/relationships/image"/><Relationship Id="rId7" Target="../media/image80.png" Type="http://schemas.openxmlformats.org/officeDocument/2006/relationships/image"/><Relationship Id="rId8" Target="../media/image3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6.jpeg" Type="http://schemas.openxmlformats.org/officeDocument/2006/relationships/image"/><Relationship Id="rId3" Target="../media/image107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108.png" Type="http://schemas.openxmlformats.org/officeDocument/2006/relationships/image"/><Relationship Id="rId4" Target="../media/image109.jpeg" Type="http://schemas.openxmlformats.org/officeDocument/2006/relationships/image"/><Relationship Id="rId5" Target="../media/image110.png" Type="http://schemas.openxmlformats.org/officeDocument/2006/relationships/image"/><Relationship Id="rId6" Target="../media/image3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png" Type="http://schemas.openxmlformats.org/officeDocument/2006/relationships/image"/><Relationship Id="rId2" Target="../media/image3.png" Type="http://schemas.openxmlformats.org/officeDocument/2006/relationships/image"/><Relationship Id="rId3" Target="../media/image111.png" Type="http://schemas.openxmlformats.org/officeDocument/2006/relationships/image"/><Relationship Id="rId4" Target="../media/image112.png" Type="http://schemas.openxmlformats.org/officeDocument/2006/relationships/image"/><Relationship Id="rId5" Target="../media/image113.png" Type="http://schemas.openxmlformats.org/officeDocument/2006/relationships/image"/><Relationship Id="rId6" Target="../media/image114.png" Type="http://schemas.openxmlformats.org/officeDocument/2006/relationships/image"/><Relationship Id="rId7" Target="../media/image110.png" Type="http://schemas.openxmlformats.org/officeDocument/2006/relationships/image"/><Relationship Id="rId8" Target="../media/image115.png" Type="http://schemas.openxmlformats.org/officeDocument/2006/relationships/image"/><Relationship Id="rId9" Target="../media/image116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0.jpeg" Type="http://schemas.openxmlformats.org/officeDocument/2006/relationships/image"/><Relationship Id="rId3" Target="../media/image117.png" Type="http://schemas.openxmlformats.org/officeDocument/2006/relationships/image"/><Relationship Id="rId4" Target="../media/image118.png" Type="http://schemas.openxmlformats.org/officeDocument/2006/relationships/image"/><Relationship Id="rId5" Target="../media/image119.png" Type="http://schemas.openxmlformats.org/officeDocument/2006/relationships/image"/><Relationship Id="rId6" Target="../media/image120.png" Type="http://schemas.openxmlformats.org/officeDocument/2006/relationships/image"/><Relationship Id="rId7" Target="../media/image107.png" Type="http://schemas.openxmlformats.org/officeDocument/2006/relationships/image"/><Relationship Id="rId8" Target="../media/image3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0.jpeg" Type="http://schemas.openxmlformats.org/officeDocument/2006/relationships/image"/><Relationship Id="rId3" Target="../media/image121.png" Type="http://schemas.openxmlformats.org/officeDocument/2006/relationships/image"/><Relationship Id="rId4" Target="../media/image122.png" Type="http://schemas.openxmlformats.org/officeDocument/2006/relationships/image"/><Relationship Id="rId5" Target="../media/image123.png" Type="http://schemas.openxmlformats.org/officeDocument/2006/relationships/image"/><Relationship Id="rId6" Target="../media/image124.png" Type="http://schemas.openxmlformats.org/officeDocument/2006/relationships/image"/><Relationship Id="rId7" Target="../media/image107.png" Type="http://schemas.openxmlformats.org/officeDocument/2006/relationships/image"/><Relationship Id="rId8" Target="../media/image3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0.jpeg" Type="http://schemas.openxmlformats.org/officeDocument/2006/relationships/image"/><Relationship Id="rId3" Target="../media/image125.png" Type="http://schemas.openxmlformats.org/officeDocument/2006/relationships/image"/><Relationship Id="rId4" Target="../media/image126.png" Type="http://schemas.openxmlformats.org/officeDocument/2006/relationships/image"/><Relationship Id="rId5" Target="../media/image127.png" Type="http://schemas.openxmlformats.org/officeDocument/2006/relationships/image"/><Relationship Id="rId6" Target="../media/image128.png" Type="http://schemas.openxmlformats.org/officeDocument/2006/relationships/image"/><Relationship Id="rId7" Target="../media/image107.png" Type="http://schemas.openxmlformats.org/officeDocument/2006/relationships/image"/><Relationship Id="rId8" Target="../media/image3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9.jpeg" Type="http://schemas.openxmlformats.org/officeDocument/2006/relationships/image"/><Relationship Id="rId3" Target="../media/image130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1.png" Type="http://schemas.openxmlformats.org/officeDocument/2006/relationships/image"/><Relationship Id="rId3" Target="../media/image132.png" Type="http://schemas.openxmlformats.org/officeDocument/2006/relationships/image"/><Relationship Id="rId4" Target="../media/image133.png" Type="http://schemas.openxmlformats.org/officeDocument/2006/relationships/image"/><Relationship Id="rId5" Target="../media/image134.png" Type="http://schemas.openxmlformats.org/officeDocument/2006/relationships/image"/><Relationship Id="rId6" Target="../media/image3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png" Type="http://schemas.openxmlformats.org/officeDocument/2006/relationships/image"/><Relationship Id="rId11" Target="../media/image141.png" Type="http://schemas.openxmlformats.org/officeDocument/2006/relationships/image"/><Relationship Id="rId2" Target="../media/image3.png" Type="http://schemas.openxmlformats.org/officeDocument/2006/relationships/image"/><Relationship Id="rId3" Target="../media/image135.png" Type="http://schemas.openxmlformats.org/officeDocument/2006/relationships/image"/><Relationship Id="rId4" Target="../media/image136.png" Type="http://schemas.openxmlformats.org/officeDocument/2006/relationships/image"/><Relationship Id="rId5" Target="../media/image137.png" Type="http://schemas.openxmlformats.org/officeDocument/2006/relationships/image"/><Relationship Id="rId6" Target="../media/image138.png" Type="http://schemas.openxmlformats.org/officeDocument/2006/relationships/image"/><Relationship Id="rId7" Target="../media/image139.png" Type="http://schemas.openxmlformats.org/officeDocument/2006/relationships/image"/><Relationship Id="rId8" Target="../media/image140.png" Type="http://schemas.openxmlformats.org/officeDocument/2006/relationships/image"/><Relationship Id="rId9" Target="../media/image132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0.jpeg" Type="http://schemas.openxmlformats.org/officeDocument/2006/relationships/image"/><Relationship Id="rId3" Target="../media/image142.png" Type="http://schemas.openxmlformats.org/officeDocument/2006/relationships/image"/><Relationship Id="rId4" Target="../media/image143.png" Type="http://schemas.openxmlformats.org/officeDocument/2006/relationships/image"/><Relationship Id="rId5" Target="../media/image144.png" Type="http://schemas.openxmlformats.org/officeDocument/2006/relationships/image"/><Relationship Id="rId6" Target="../media/image145.png" Type="http://schemas.openxmlformats.org/officeDocument/2006/relationships/image"/><Relationship Id="rId7" Target="../media/image146.png" Type="http://schemas.openxmlformats.org/officeDocument/2006/relationships/image"/><Relationship Id="rId8" Target="../media/image3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0.jpeg" Type="http://schemas.openxmlformats.org/officeDocument/2006/relationships/image"/><Relationship Id="rId3" Target="../media/image147.png" Type="http://schemas.openxmlformats.org/officeDocument/2006/relationships/image"/><Relationship Id="rId4" Target="../media/image148.png" Type="http://schemas.openxmlformats.org/officeDocument/2006/relationships/image"/><Relationship Id="rId5" Target="../media/image149.png" Type="http://schemas.openxmlformats.org/officeDocument/2006/relationships/image"/><Relationship Id="rId6" Target="../media/image150.png" Type="http://schemas.openxmlformats.org/officeDocument/2006/relationships/image"/><Relationship Id="rId7" Target="../media/image146.png" Type="http://schemas.openxmlformats.org/officeDocument/2006/relationships/image"/><Relationship Id="rId8" Target="../media/image3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0.jpeg" Type="http://schemas.openxmlformats.org/officeDocument/2006/relationships/image"/><Relationship Id="rId3" Target="../media/image151.png" Type="http://schemas.openxmlformats.org/officeDocument/2006/relationships/image"/><Relationship Id="rId4" Target="../media/image152.png" Type="http://schemas.openxmlformats.org/officeDocument/2006/relationships/image"/><Relationship Id="rId5" Target="../media/image153.png" Type="http://schemas.openxmlformats.org/officeDocument/2006/relationships/image"/><Relationship Id="rId6" Target="../media/image154.png" Type="http://schemas.openxmlformats.org/officeDocument/2006/relationships/image"/><Relationship Id="rId7" Target="../media/image146.png" Type="http://schemas.openxmlformats.org/officeDocument/2006/relationships/image"/><Relationship Id="rId8" Target="../media/image3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5.png" Type="http://schemas.openxmlformats.org/officeDocument/2006/relationships/image"/><Relationship Id="rId3" Target="../embeddings/oleObject1.bin" Type="http://schemas.openxmlformats.org/officeDocument/2006/relationships/oleObject"/><Relationship Id="rId4" Target="../media/image156.png" Type="http://schemas.openxmlformats.org/officeDocument/2006/relationships/image"/><Relationship Id="rId5" Target="../media/image29.png" Type="http://schemas.openxmlformats.org/officeDocument/2006/relationships/image"/><Relationship Id="rId6" Target="../media/image157.png" Type="http://schemas.openxmlformats.org/officeDocument/2006/relationships/image"/><Relationship Id="rId7" Target="../media/image158.sv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9.jpeg" Type="http://schemas.openxmlformats.org/officeDocument/2006/relationships/image"/><Relationship Id="rId3" Target="../media/image160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3.png" Type="http://schemas.openxmlformats.org/officeDocument/2006/relationships/image"/><Relationship Id="rId4" Target="../media/image161.png" Type="http://schemas.openxmlformats.org/officeDocument/2006/relationships/image"/><Relationship Id="rId5" Target="../media/image162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8.png" Type="http://schemas.openxmlformats.org/officeDocument/2006/relationships/image"/><Relationship Id="rId11" Target="../media/image169.png" Type="http://schemas.openxmlformats.org/officeDocument/2006/relationships/image"/><Relationship Id="rId12" Target="../media/image3.png" Type="http://schemas.openxmlformats.org/officeDocument/2006/relationships/image"/><Relationship Id="rId2" Target="../media/image51.png" Type="http://schemas.openxmlformats.org/officeDocument/2006/relationships/image"/><Relationship Id="rId3" Target="../media/image27.png" Type="http://schemas.openxmlformats.org/officeDocument/2006/relationships/image"/><Relationship Id="rId4" Target="../media/image162.png" Type="http://schemas.openxmlformats.org/officeDocument/2006/relationships/image"/><Relationship Id="rId5" Target="../media/image163.png" Type="http://schemas.openxmlformats.org/officeDocument/2006/relationships/image"/><Relationship Id="rId6" Target="../media/image164.png" Type="http://schemas.openxmlformats.org/officeDocument/2006/relationships/image"/><Relationship Id="rId7" Target="../media/image165.png" Type="http://schemas.openxmlformats.org/officeDocument/2006/relationships/image"/><Relationship Id="rId8" Target="../media/image166.png" Type="http://schemas.openxmlformats.org/officeDocument/2006/relationships/image"/><Relationship Id="rId9" Target="../media/image167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70.png" Type="http://schemas.openxmlformats.org/officeDocument/2006/relationships/image"/><Relationship Id="rId4" Target="../media/image171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6.png" Type="http://schemas.openxmlformats.org/officeDocument/2006/relationships/image"/><Relationship Id="rId11" Target="https://btlsupportint.com" TargetMode="External" Type="http://schemas.openxmlformats.org/officeDocument/2006/relationships/hyperlink"/><Relationship Id="rId12" Target="../media/image177.png" Type="http://schemas.openxmlformats.org/officeDocument/2006/relationships/image"/><Relationship Id="rId13" Target="https://btlsupportint.com" TargetMode="External" Type="http://schemas.openxmlformats.org/officeDocument/2006/relationships/hyperlink"/><Relationship Id="rId14" Target="https://btlnetvendas.com.br" TargetMode="External" Type="http://schemas.openxmlformats.org/officeDocument/2006/relationships/hyperlink"/><Relationship Id="rId15" Target="https://btlnetvendas.com.br" TargetMode="External" Type="http://schemas.openxmlformats.org/officeDocument/2006/relationships/hyperlink"/><Relationship Id="rId16" Target="https://btlsupportint.com" TargetMode="External" Type="http://schemas.openxmlformats.org/officeDocument/2006/relationships/hyperlink"/><Relationship Id="rId17" Target="https://btlnetvendas.com.br" TargetMode="External" Type="http://schemas.openxmlformats.org/officeDocument/2006/relationships/hyperlink"/><Relationship Id="rId2" Target="../media/image172.png" Type="http://schemas.openxmlformats.org/officeDocument/2006/relationships/image"/><Relationship Id="rId3" Target="../media/image173.png" Type="http://schemas.openxmlformats.org/officeDocument/2006/relationships/image"/><Relationship Id="rId4" Target="../media/image174.png" Type="http://schemas.openxmlformats.org/officeDocument/2006/relationships/image"/><Relationship Id="rId5" Target="../media/image175.png" Type="http://schemas.openxmlformats.org/officeDocument/2006/relationships/image"/><Relationship Id="rId6" Target="https://www.btlnet.com.br/servicos-tecnicos-brasil" TargetMode="External" Type="http://schemas.openxmlformats.org/officeDocument/2006/relationships/hyperlink"/><Relationship Id="rId7" Target="https://www.btlnet.com.br/servicos-tecnicos-brasil" TargetMode="External" Type="http://schemas.openxmlformats.org/officeDocument/2006/relationships/hyperlink"/><Relationship Id="rId8" Target="https://btlnetvendas.com.br" TargetMode="External" Type="http://schemas.openxmlformats.org/officeDocument/2006/relationships/hyperlink"/><Relationship Id="rId9" Target="../media/image171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8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9.png" Type="http://schemas.openxmlformats.org/officeDocument/2006/relationships/image"/><Relationship Id="rId3" Target="../media/image3.png" Type="http://schemas.openxmlformats.org/officeDocument/2006/relationships/image"/><Relationship Id="rId4" Target="../media/image180.png" Type="http://schemas.openxmlformats.org/officeDocument/2006/relationships/image"/><Relationship Id="rId5" Target="../media/image181.png" Type="http://schemas.openxmlformats.org/officeDocument/2006/relationships/image"/><Relationship Id="rId6" Target="../media/image18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208" t="-5936" r="-8277" b="-2847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0" y="0"/>
            <a:ext cx="10991930" cy="10287000"/>
          </a:xfrm>
          <a:custGeom>
            <a:avLst/>
            <a:gdLst/>
            <a:ahLst/>
            <a:cxnLst/>
            <a:rect r="r" b="b" t="t" l="l"/>
            <a:pathLst>
              <a:path h="10287000" w="10991930">
                <a:moveTo>
                  <a:pt x="10991930" y="0"/>
                </a:moveTo>
                <a:lnTo>
                  <a:pt x="0" y="0"/>
                </a:lnTo>
                <a:lnTo>
                  <a:pt x="0" y="10287000"/>
                </a:lnTo>
                <a:lnTo>
                  <a:pt x="10991930" y="10287000"/>
                </a:lnTo>
                <a:lnTo>
                  <a:pt x="10991930" y="0"/>
                </a:lnTo>
                <a:close/>
              </a:path>
            </a:pathLst>
          </a:custGeom>
          <a:blipFill>
            <a:blip r:embed="rId3"/>
            <a:stretch>
              <a:fillRect l="0" t="-18612" r="-5092" b="-28177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349466" y="1954511"/>
            <a:ext cx="4249249" cy="930896"/>
            <a:chOff x="0" y="0"/>
            <a:chExt cx="5665665" cy="124119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52613" cy="1241195"/>
            </a:xfrm>
            <a:custGeom>
              <a:avLst/>
              <a:gdLst/>
              <a:ahLst/>
              <a:cxnLst/>
              <a:rect r="r" b="b" t="t" l="l"/>
              <a:pathLst>
                <a:path h="1241195" w="2652613">
                  <a:moveTo>
                    <a:pt x="0" y="0"/>
                  </a:moveTo>
                  <a:lnTo>
                    <a:pt x="2652613" y="0"/>
                  </a:lnTo>
                  <a:lnTo>
                    <a:pt x="2652613" y="1241195"/>
                  </a:lnTo>
                  <a:lnTo>
                    <a:pt x="0" y="1241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3058563" y="315123"/>
              <a:ext cx="2607102" cy="5842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706"/>
                </a:lnSpc>
              </a:pPr>
              <a:r>
                <a:rPr lang="en-US" sz="2647" b="true">
                  <a:solidFill>
                    <a:srgbClr val="FFFFFF"/>
                  </a:solidFill>
                  <a:latin typeface="BTL Noto Sans 1 Semi-Bold"/>
                  <a:ea typeface="BTL Noto Sans 1 Semi-Bold"/>
                  <a:cs typeface="BTL Noto Sans 1 Semi-Bold"/>
                  <a:sym typeface="BTL Noto Sans 1 Semi-Bold"/>
                </a:rPr>
                <a:t>AESTHETICS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2279680" cy="10287000"/>
          </a:xfrm>
          <a:custGeom>
            <a:avLst/>
            <a:gdLst/>
            <a:ahLst/>
            <a:cxnLst/>
            <a:rect r="r" b="b" t="t" l="l"/>
            <a:pathLst>
              <a:path h="10287000" w="12279680">
                <a:moveTo>
                  <a:pt x="0" y="0"/>
                </a:moveTo>
                <a:lnTo>
                  <a:pt x="12279680" y="0"/>
                </a:lnTo>
                <a:lnTo>
                  <a:pt x="122796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2834" t="-36238" r="0" b="-1913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863268" y="0"/>
            <a:ext cx="11424732" cy="10287000"/>
          </a:xfrm>
          <a:custGeom>
            <a:avLst/>
            <a:gdLst/>
            <a:ahLst/>
            <a:cxnLst/>
            <a:rect r="r" b="b" t="t" l="l"/>
            <a:pathLst>
              <a:path h="10287000" w="11424732">
                <a:moveTo>
                  <a:pt x="0" y="0"/>
                </a:moveTo>
                <a:lnTo>
                  <a:pt x="11424732" y="0"/>
                </a:lnTo>
                <a:lnTo>
                  <a:pt x="1142473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987" t="0" r="-20852" b="-1252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4021384"/>
            <a:ext cx="4686860" cy="5235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Com um portfólio d</a:t>
            </a:r>
            <a:r>
              <a:rPr lang="en-US" sz="16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 mais de </a:t>
            </a:r>
            <a:r>
              <a:rPr lang="en-US" b="true" sz="16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40 soluções tecnológicas exclusivas</a:t>
            </a:r>
            <a:r>
              <a:rPr lang="en-US" sz="16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aplicadas a diferentes especialidades médicas e estéticas, a BTL atua nas áreas de cardiologia, tecnologias robóticas, reabilitação, medicina estética e saúde mental, apoiando a evolução da prática clínica com inovação e precisão terapêutica.</a:t>
            </a:r>
          </a:p>
          <a:p>
            <a:pPr algn="l">
              <a:lnSpc>
                <a:spcPts val="2240"/>
              </a:lnSpc>
              <a:spcBef>
                <a:spcPct val="0"/>
              </a:spcBef>
            </a:pPr>
          </a:p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Para ampliar o ecossistema de soluções terapêuticas, a BTL também atua no segmento não médico, complementando seu portfólio de saúde, bem-estar e beleza e possibilitando abordagens mais integradas e interdisciplinares.</a:t>
            </a:r>
          </a:p>
          <a:p>
            <a:pPr algn="l">
              <a:lnSpc>
                <a:spcPts val="2240"/>
              </a:lnSpc>
              <a:spcBef>
                <a:spcPct val="0"/>
              </a:spcBef>
            </a:pPr>
          </a:p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Presente em mais de 90 países, a BTL desenvolve tecnologias aprovadas pelos principais órgãos regulatórios globais, incluindo FDA, CE e ANVISA, reforçando seu compromisso com segurança, qualidade e confiabilidade.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625750"/>
            <a:ext cx="4962377" cy="2089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Um ecossistema global a serviço da excelência clínica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25672" t="-22317" r="0" b="-810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946955" y="1983906"/>
            <a:ext cx="552220" cy="555546"/>
          </a:xfrm>
          <a:custGeom>
            <a:avLst/>
            <a:gdLst/>
            <a:ahLst/>
            <a:cxnLst/>
            <a:rect r="r" b="b" t="t" l="l"/>
            <a:pathLst>
              <a:path h="555546" w="552220">
                <a:moveTo>
                  <a:pt x="0" y="0"/>
                </a:moveTo>
                <a:lnTo>
                  <a:pt x="552220" y="0"/>
                </a:lnTo>
                <a:lnTo>
                  <a:pt x="552220" y="555546"/>
                </a:lnTo>
                <a:lnTo>
                  <a:pt x="0" y="5555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954218" y="3627177"/>
            <a:ext cx="608650" cy="612317"/>
          </a:xfrm>
          <a:custGeom>
            <a:avLst/>
            <a:gdLst/>
            <a:ahLst/>
            <a:cxnLst/>
            <a:rect r="r" b="b" t="t" l="l"/>
            <a:pathLst>
              <a:path h="612317" w="608650">
                <a:moveTo>
                  <a:pt x="0" y="0"/>
                </a:moveTo>
                <a:lnTo>
                  <a:pt x="608650" y="0"/>
                </a:lnTo>
                <a:lnTo>
                  <a:pt x="608650" y="612317"/>
                </a:lnTo>
                <a:lnTo>
                  <a:pt x="0" y="6123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908591" y="3643608"/>
            <a:ext cx="628947" cy="632736"/>
          </a:xfrm>
          <a:custGeom>
            <a:avLst/>
            <a:gdLst/>
            <a:ahLst/>
            <a:cxnLst/>
            <a:rect r="r" b="b" t="t" l="l"/>
            <a:pathLst>
              <a:path h="632736" w="628947">
                <a:moveTo>
                  <a:pt x="0" y="0"/>
                </a:moveTo>
                <a:lnTo>
                  <a:pt x="628948" y="0"/>
                </a:lnTo>
                <a:lnTo>
                  <a:pt x="628948" y="632736"/>
                </a:lnTo>
                <a:lnTo>
                  <a:pt x="0" y="6327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913542" y="1983906"/>
            <a:ext cx="532498" cy="535706"/>
          </a:xfrm>
          <a:custGeom>
            <a:avLst/>
            <a:gdLst/>
            <a:ahLst/>
            <a:cxnLst/>
            <a:rect r="r" b="b" t="t" l="l"/>
            <a:pathLst>
              <a:path h="535706" w="532498">
                <a:moveTo>
                  <a:pt x="0" y="0"/>
                </a:moveTo>
                <a:lnTo>
                  <a:pt x="532498" y="0"/>
                </a:lnTo>
                <a:lnTo>
                  <a:pt x="532498" y="535705"/>
                </a:lnTo>
                <a:lnTo>
                  <a:pt x="0" y="5357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865317" y="3633687"/>
            <a:ext cx="628947" cy="632736"/>
          </a:xfrm>
          <a:custGeom>
            <a:avLst/>
            <a:gdLst/>
            <a:ahLst/>
            <a:cxnLst/>
            <a:rect r="r" b="b" t="t" l="l"/>
            <a:pathLst>
              <a:path h="632736" w="628947">
                <a:moveTo>
                  <a:pt x="0" y="0"/>
                </a:moveTo>
                <a:lnTo>
                  <a:pt x="628947" y="0"/>
                </a:lnTo>
                <a:lnTo>
                  <a:pt x="628947" y="632737"/>
                </a:lnTo>
                <a:lnTo>
                  <a:pt x="0" y="6327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845589" y="2000336"/>
            <a:ext cx="825909" cy="489824"/>
            <a:chOff x="0" y="0"/>
            <a:chExt cx="1101212" cy="65309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72885" y="104435"/>
              <a:ext cx="545378" cy="548663"/>
            </a:xfrm>
            <a:custGeom>
              <a:avLst/>
              <a:gdLst/>
              <a:ahLst/>
              <a:cxnLst/>
              <a:rect r="r" b="b" t="t" l="l"/>
              <a:pathLst>
                <a:path h="548663" w="545378">
                  <a:moveTo>
                    <a:pt x="0" y="0"/>
                  </a:moveTo>
                  <a:lnTo>
                    <a:pt x="545377" y="0"/>
                  </a:lnTo>
                  <a:lnTo>
                    <a:pt x="545377" y="548663"/>
                  </a:lnTo>
                  <a:lnTo>
                    <a:pt x="0" y="5486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45689" cy="448374"/>
            </a:xfrm>
            <a:custGeom>
              <a:avLst/>
              <a:gdLst/>
              <a:ahLst/>
              <a:cxnLst/>
              <a:rect r="r" b="b" t="t" l="l"/>
              <a:pathLst>
                <a:path h="448374" w="445689">
                  <a:moveTo>
                    <a:pt x="0" y="0"/>
                  </a:moveTo>
                  <a:lnTo>
                    <a:pt x="445689" y="0"/>
                  </a:lnTo>
                  <a:lnTo>
                    <a:pt x="445689" y="448374"/>
                  </a:lnTo>
                  <a:lnTo>
                    <a:pt x="0" y="448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55522" y="0"/>
              <a:ext cx="445689" cy="448374"/>
            </a:xfrm>
            <a:custGeom>
              <a:avLst/>
              <a:gdLst/>
              <a:ahLst/>
              <a:cxnLst/>
              <a:rect r="r" b="b" t="t" l="l"/>
              <a:pathLst>
                <a:path h="448374" w="445689">
                  <a:moveTo>
                    <a:pt x="0" y="0"/>
                  </a:moveTo>
                  <a:lnTo>
                    <a:pt x="445690" y="0"/>
                  </a:lnTo>
                  <a:lnTo>
                    <a:pt x="445690" y="448374"/>
                  </a:lnTo>
                  <a:lnTo>
                    <a:pt x="0" y="448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986610" y="5795107"/>
            <a:ext cx="6727401" cy="3463193"/>
            <a:chOff x="0" y="0"/>
            <a:chExt cx="1771826" cy="91211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771826" cy="912117"/>
            </a:xfrm>
            <a:custGeom>
              <a:avLst/>
              <a:gdLst/>
              <a:ahLst/>
              <a:cxnLst/>
              <a:rect r="r" b="b" t="t" l="l"/>
              <a:pathLst>
                <a:path h="912117" w="1771826">
                  <a:moveTo>
                    <a:pt x="44881" y="0"/>
                  </a:moveTo>
                  <a:lnTo>
                    <a:pt x="1726944" y="0"/>
                  </a:lnTo>
                  <a:cubicBezTo>
                    <a:pt x="1751732" y="0"/>
                    <a:pt x="1771826" y="20094"/>
                    <a:pt x="1771826" y="44881"/>
                  </a:cubicBezTo>
                  <a:lnTo>
                    <a:pt x="1771826" y="867235"/>
                  </a:lnTo>
                  <a:cubicBezTo>
                    <a:pt x="1771826" y="892023"/>
                    <a:pt x="1751732" y="912117"/>
                    <a:pt x="1726944" y="912117"/>
                  </a:cubicBezTo>
                  <a:lnTo>
                    <a:pt x="44881" y="912117"/>
                  </a:lnTo>
                  <a:cubicBezTo>
                    <a:pt x="20094" y="912117"/>
                    <a:pt x="0" y="892023"/>
                    <a:pt x="0" y="867235"/>
                  </a:cubicBezTo>
                  <a:lnTo>
                    <a:pt x="0" y="44881"/>
                  </a:lnTo>
                  <a:cubicBezTo>
                    <a:pt x="0" y="20094"/>
                    <a:pt x="20094" y="0"/>
                    <a:pt x="44881" y="0"/>
                  </a:cubicBezTo>
                  <a:close/>
                </a:path>
              </a:pathLst>
            </a:custGeom>
            <a:ln w="19050" cap="rnd">
              <a:solidFill>
                <a:srgbClr val="96D2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28575"/>
              <a:ext cx="1771826" cy="9406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2249759" y="5406320"/>
            <a:ext cx="4202108" cy="777573"/>
            <a:chOff x="0" y="0"/>
            <a:chExt cx="1106728" cy="20479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06728" cy="204793"/>
            </a:xfrm>
            <a:custGeom>
              <a:avLst/>
              <a:gdLst/>
              <a:ahLst/>
              <a:cxnLst/>
              <a:rect r="r" b="b" t="t" l="l"/>
              <a:pathLst>
                <a:path h="204793" w="1106728">
                  <a:moveTo>
                    <a:pt x="102396" y="0"/>
                  </a:moveTo>
                  <a:lnTo>
                    <a:pt x="1004332" y="0"/>
                  </a:lnTo>
                  <a:cubicBezTo>
                    <a:pt x="1031489" y="0"/>
                    <a:pt x="1057534" y="10788"/>
                    <a:pt x="1076737" y="29991"/>
                  </a:cubicBezTo>
                  <a:cubicBezTo>
                    <a:pt x="1095940" y="49194"/>
                    <a:pt x="1106728" y="75239"/>
                    <a:pt x="1106728" y="102396"/>
                  </a:cubicBezTo>
                  <a:lnTo>
                    <a:pt x="1106728" y="102396"/>
                  </a:lnTo>
                  <a:cubicBezTo>
                    <a:pt x="1106728" y="158948"/>
                    <a:pt x="1060884" y="204793"/>
                    <a:pt x="1004332" y="204793"/>
                  </a:cubicBezTo>
                  <a:lnTo>
                    <a:pt x="102396" y="204793"/>
                  </a:lnTo>
                  <a:cubicBezTo>
                    <a:pt x="45844" y="204793"/>
                    <a:pt x="0" y="158948"/>
                    <a:pt x="0" y="102396"/>
                  </a:cubicBezTo>
                  <a:lnTo>
                    <a:pt x="0" y="102396"/>
                  </a:lnTo>
                  <a:cubicBezTo>
                    <a:pt x="0" y="45844"/>
                    <a:pt x="45844" y="0"/>
                    <a:pt x="10239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6D2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19050" cap="rnd">
              <a:solidFill>
                <a:srgbClr val="96D2FF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28575"/>
              <a:ext cx="1106728" cy="2333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958224" y="6506832"/>
            <a:ext cx="617217" cy="540065"/>
            <a:chOff x="0" y="0"/>
            <a:chExt cx="812800" cy="711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32223" y="113558"/>
                  </a:moveTo>
                  <a:cubicBezTo>
                    <a:pt x="-33680" y="222131"/>
                    <a:pt x="12749" y="327809"/>
                    <a:pt x="71096" y="383897"/>
                  </a:cubicBezTo>
                  <a:lnTo>
                    <a:pt x="412247" y="711200"/>
                  </a:lnTo>
                  <a:lnTo>
                    <a:pt x="746197" y="385067"/>
                  </a:lnTo>
                  <a:cubicBezTo>
                    <a:pt x="800465" y="324730"/>
                    <a:pt x="821266" y="260730"/>
                    <a:pt x="809713" y="189465"/>
                  </a:cubicBezTo>
                  <a:cubicBezTo>
                    <a:pt x="793755" y="90882"/>
                    <a:pt x="712517" y="14398"/>
                    <a:pt x="612162" y="3476"/>
                  </a:cubicBezTo>
                  <a:cubicBezTo>
                    <a:pt x="550612" y="-3151"/>
                    <a:pt x="491155" y="14267"/>
                    <a:pt x="444750" y="52829"/>
                  </a:cubicBezTo>
                  <a:cubicBezTo>
                    <a:pt x="432260" y="63204"/>
                    <a:pt x="421096" y="74804"/>
                    <a:pt x="411367" y="87411"/>
                  </a:cubicBezTo>
                  <a:cubicBezTo>
                    <a:pt x="399823" y="73056"/>
                    <a:pt x="386287" y="59925"/>
                    <a:pt x="370977" y="48288"/>
                  </a:cubicBezTo>
                  <a:cubicBezTo>
                    <a:pt x="317614" y="7733"/>
                    <a:pt x="249687" y="-8369"/>
                    <a:pt x="184440" y="4154"/>
                  </a:cubicBezTo>
                  <a:cubicBezTo>
                    <a:pt x="122643" y="16092"/>
                    <a:pt x="67173" y="55954"/>
                    <a:pt x="32223" y="113558"/>
                  </a:cubicBezTo>
                  <a:close/>
                </a:path>
              </a:pathLst>
            </a:custGeom>
            <a:ln w="19050" cap="sq">
              <a:solidFill>
                <a:srgbClr val="96D2FF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76200" y="22225"/>
              <a:ext cx="660400" cy="561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3718750" y="6299104"/>
            <a:ext cx="955519" cy="955519"/>
          </a:xfrm>
          <a:custGeom>
            <a:avLst/>
            <a:gdLst/>
            <a:ahLst/>
            <a:cxnLst/>
            <a:rect r="r" b="b" t="t" l="l"/>
            <a:pathLst>
              <a:path h="955519" w="955519">
                <a:moveTo>
                  <a:pt x="0" y="0"/>
                </a:moveTo>
                <a:lnTo>
                  <a:pt x="955519" y="0"/>
                </a:lnTo>
                <a:lnTo>
                  <a:pt x="955519" y="955519"/>
                </a:lnTo>
                <a:lnTo>
                  <a:pt x="0" y="95551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5674265" y="6293974"/>
            <a:ext cx="965779" cy="965779"/>
          </a:xfrm>
          <a:custGeom>
            <a:avLst/>
            <a:gdLst/>
            <a:ahLst/>
            <a:cxnLst/>
            <a:rect r="r" b="b" t="t" l="l"/>
            <a:pathLst>
              <a:path h="965779" w="965779">
                <a:moveTo>
                  <a:pt x="0" y="0"/>
                </a:moveTo>
                <a:lnTo>
                  <a:pt x="965779" y="0"/>
                </a:lnTo>
                <a:lnTo>
                  <a:pt x="965779" y="965779"/>
                </a:lnTo>
                <a:lnTo>
                  <a:pt x="0" y="96577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5712088" y="7594499"/>
            <a:ext cx="890133" cy="890133"/>
          </a:xfrm>
          <a:custGeom>
            <a:avLst/>
            <a:gdLst/>
            <a:ahLst/>
            <a:cxnLst/>
            <a:rect r="r" b="b" t="t" l="l"/>
            <a:pathLst>
              <a:path h="890133" w="890133">
                <a:moveTo>
                  <a:pt x="0" y="0"/>
                </a:moveTo>
                <a:lnTo>
                  <a:pt x="890133" y="0"/>
                </a:lnTo>
                <a:lnTo>
                  <a:pt x="890133" y="890134"/>
                </a:lnTo>
                <a:lnTo>
                  <a:pt x="0" y="89013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3817867" y="7580133"/>
            <a:ext cx="918866" cy="918866"/>
          </a:xfrm>
          <a:custGeom>
            <a:avLst/>
            <a:gdLst/>
            <a:ahLst/>
            <a:cxnLst/>
            <a:rect r="r" b="b" t="t" l="l"/>
            <a:pathLst>
              <a:path h="918866" w="918866">
                <a:moveTo>
                  <a:pt x="0" y="0"/>
                </a:moveTo>
                <a:lnTo>
                  <a:pt x="918865" y="0"/>
                </a:lnTo>
                <a:lnTo>
                  <a:pt x="918865" y="918866"/>
                </a:lnTo>
                <a:lnTo>
                  <a:pt x="0" y="91886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825191" y="7594499"/>
            <a:ext cx="849136" cy="895255"/>
          </a:xfrm>
          <a:custGeom>
            <a:avLst/>
            <a:gdLst/>
            <a:ahLst/>
            <a:cxnLst/>
            <a:rect r="r" b="b" t="t" l="l"/>
            <a:pathLst>
              <a:path h="895255" w="849136">
                <a:moveTo>
                  <a:pt x="0" y="0"/>
                </a:moveTo>
                <a:lnTo>
                  <a:pt x="849137" y="0"/>
                </a:lnTo>
                <a:lnTo>
                  <a:pt x="849137" y="895255"/>
                </a:lnTo>
                <a:lnTo>
                  <a:pt x="0" y="89525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2883567" y="5510589"/>
            <a:ext cx="2934493" cy="5404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MAIS DE</a:t>
            </a:r>
            <a:r>
              <a:rPr lang="en-US" b="true" sz="1599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 40</a:t>
            </a:r>
            <a:r>
              <a:rPr lang="en-US" b="true" sz="1599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 TECNOLOGIAS </a:t>
            </a:r>
            <a:r>
              <a:rPr lang="en-US" sz="1599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EM </a:t>
            </a:r>
            <a:r>
              <a:rPr lang="en-US" b="true" sz="1599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6 SEGMENTOS</a:t>
            </a:r>
            <a:r>
              <a:rPr lang="en-US" sz="1599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DE ATUAÇÃO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801980" y="2581703"/>
            <a:ext cx="755622" cy="643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true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90+</a:t>
            </a:r>
          </a:p>
          <a:p>
            <a:pPr algn="ctr">
              <a:lnSpc>
                <a:spcPts val="1932"/>
              </a:lnSpc>
              <a:spcBef>
                <a:spcPct val="0"/>
              </a:spcBef>
            </a:pPr>
            <a:r>
              <a:rPr lang="en-US" sz="138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PAÍSES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28700" y="885773"/>
            <a:ext cx="6788431" cy="679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Por que somos os maiores?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420737" y="2591623"/>
            <a:ext cx="1604656" cy="643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true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30+ ANOS</a:t>
            </a:r>
          </a:p>
          <a:p>
            <a:pPr algn="ctr">
              <a:lnSpc>
                <a:spcPts val="1932"/>
              </a:lnSpc>
              <a:spcBef>
                <a:spcPct val="0"/>
              </a:spcBef>
            </a:pPr>
            <a:r>
              <a:rPr lang="en-US" sz="138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DE EXPERIÊNCIA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5334188" y="2575192"/>
            <a:ext cx="1848709" cy="643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true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5000+</a:t>
            </a:r>
          </a:p>
          <a:p>
            <a:pPr algn="ctr">
              <a:lnSpc>
                <a:spcPts val="1932"/>
              </a:lnSpc>
              <a:spcBef>
                <a:spcPct val="0"/>
              </a:spcBef>
            </a:pPr>
            <a:r>
              <a:rPr lang="en-US" sz="138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PROFISSIONAIS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4803076" y="4365669"/>
            <a:ext cx="2910934" cy="643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true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200+</a:t>
            </a:r>
          </a:p>
          <a:p>
            <a:pPr algn="ctr">
              <a:lnSpc>
                <a:spcPts val="1932"/>
              </a:lnSpc>
              <a:spcBef>
                <a:spcPct val="0"/>
              </a:spcBef>
            </a:pPr>
            <a:r>
              <a:rPr lang="en-US" sz="138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ESTÚDOS CIENTÍFICOS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568257" y="4372180"/>
            <a:ext cx="1223068" cy="643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true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300+</a:t>
            </a:r>
          </a:p>
          <a:p>
            <a:pPr algn="ctr">
              <a:lnSpc>
                <a:spcPts val="1932"/>
              </a:lnSpc>
              <a:spcBef>
                <a:spcPct val="0"/>
              </a:spcBef>
            </a:pPr>
            <a:r>
              <a:rPr lang="en-US" sz="138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PATENTES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611531" y="4382100"/>
            <a:ext cx="1223068" cy="643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true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600+</a:t>
            </a:r>
          </a:p>
          <a:p>
            <a:pPr algn="ctr">
              <a:lnSpc>
                <a:spcPts val="1932"/>
              </a:lnSpc>
              <a:spcBef>
                <a:spcPct val="0"/>
              </a:spcBef>
            </a:pPr>
            <a:r>
              <a:rPr lang="en-US" sz="138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ENGENHEIROS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497403" y="7144469"/>
            <a:ext cx="1538860" cy="358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96"/>
              </a:lnSpc>
            </a:pPr>
            <a:r>
              <a:rPr lang="en-US" sz="16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CARDIOLOGIA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427079" y="7144469"/>
            <a:ext cx="1538860" cy="358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96"/>
              </a:lnSpc>
            </a:pPr>
            <a:r>
              <a:rPr lang="en-US" sz="16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ROBÓTICA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5356756" y="7144469"/>
            <a:ext cx="1538860" cy="358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96"/>
              </a:lnSpc>
            </a:pPr>
            <a:r>
              <a:rPr lang="en-US" sz="16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REABILITAÇÃO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497403" y="8535762"/>
            <a:ext cx="1538860" cy="487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</a:pPr>
            <a:r>
              <a:rPr lang="en-US" sz="16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MEDICINA</a:t>
            </a:r>
          </a:p>
          <a:p>
            <a:pPr algn="ctr">
              <a:lnSpc>
                <a:spcPts val="1984"/>
              </a:lnSpc>
            </a:pPr>
            <a:r>
              <a:rPr lang="en-US" sz="16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ESTÉTICA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5356756" y="8541186"/>
            <a:ext cx="1538860" cy="476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0"/>
              </a:lnSpc>
            </a:pPr>
            <a:r>
              <a:rPr lang="en-US" sz="16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SAÚDE</a:t>
            </a:r>
          </a:p>
          <a:p>
            <a:pPr algn="ctr">
              <a:lnSpc>
                <a:spcPts val="1920"/>
              </a:lnSpc>
            </a:pPr>
            <a:r>
              <a:rPr lang="en-US" sz="16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MENTAL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3427079" y="8535762"/>
            <a:ext cx="1538860" cy="487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</a:pPr>
            <a:r>
              <a:rPr lang="en-US" sz="16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ESTÉTICA</a:t>
            </a:r>
          </a:p>
          <a:p>
            <a:pPr algn="ctr">
              <a:lnSpc>
                <a:spcPts val="1984"/>
              </a:lnSpc>
            </a:pPr>
            <a:r>
              <a:rPr lang="en-US" sz="16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AVANÇADA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-112872" t="-50091" r="0" b="-1784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923895" y="4998860"/>
            <a:ext cx="1887278" cy="649507"/>
          </a:xfrm>
          <a:custGeom>
            <a:avLst/>
            <a:gdLst/>
            <a:ahLst/>
            <a:cxnLst/>
            <a:rect r="r" b="b" t="t" l="l"/>
            <a:pathLst>
              <a:path h="649507" w="1887278">
                <a:moveTo>
                  <a:pt x="0" y="0"/>
                </a:moveTo>
                <a:lnTo>
                  <a:pt x="1887278" y="0"/>
                </a:lnTo>
                <a:lnTo>
                  <a:pt x="1887278" y="649507"/>
                </a:lnTo>
                <a:lnTo>
                  <a:pt x="0" y="6495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120255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153692" y="4985266"/>
            <a:ext cx="2874869" cy="668917"/>
          </a:xfrm>
          <a:custGeom>
            <a:avLst/>
            <a:gdLst/>
            <a:ahLst/>
            <a:cxnLst/>
            <a:rect r="r" b="b" t="t" l="l"/>
            <a:pathLst>
              <a:path h="668917" w="2874869">
                <a:moveTo>
                  <a:pt x="0" y="0"/>
                </a:moveTo>
                <a:lnTo>
                  <a:pt x="2874869" y="0"/>
                </a:lnTo>
                <a:lnTo>
                  <a:pt x="2874869" y="668916"/>
                </a:lnTo>
                <a:lnTo>
                  <a:pt x="0" y="6689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48913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301604" y="4985266"/>
            <a:ext cx="2874869" cy="668917"/>
          </a:xfrm>
          <a:custGeom>
            <a:avLst/>
            <a:gdLst/>
            <a:ahLst/>
            <a:cxnLst/>
            <a:rect r="r" b="b" t="t" l="l"/>
            <a:pathLst>
              <a:path h="668917" w="2874869">
                <a:moveTo>
                  <a:pt x="0" y="0"/>
                </a:moveTo>
                <a:lnTo>
                  <a:pt x="2874869" y="0"/>
                </a:lnTo>
                <a:lnTo>
                  <a:pt x="2874869" y="668916"/>
                </a:lnTo>
                <a:lnTo>
                  <a:pt x="0" y="6689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48913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53438" y="4985266"/>
            <a:ext cx="2874869" cy="668917"/>
          </a:xfrm>
          <a:custGeom>
            <a:avLst/>
            <a:gdLst/>
            <a:ahLst/>
            <a:cxnLst/>
            <a:rect r="r" b="b" t="t" l="l"/>
            <a:pathLst>
              <a:path h="668917" w="2874869">
                <a:moveTo>
                  <a:pt x="0" y="0"/>
                </a:moveTo>
                <a:lnTo>
                  <a:pt x="2874869" y="0"/>
                </a:lnTo>
                <a:lnTo>
                  <a:pt x="2874869" y="668916"/>
                </a:lnTo>
                <a:lnTo>
                  <a:pt x="0" y="6689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48913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963611" y="4985266"/>
            <a:ext cx="507741" cy="668917"/>
          </a:xfrm>
          <a:custGeom>
            <a:avLst/>
            <a:gdLst/>
            <a:ahLst/>
            <a:cxnLst/>
            <a:rect r="r" b="b" t="t" l="l"/>
            <a:pathLst>
              <a:path h="668917" w="507741">
                <a:moveTo>
                  <a:pt x="507741" y="0"/>
                </a:moveTo>
                <a:lnTo>
                  <a:pt x="0" y="0"/>
                </a:lnTo>
                <a:lnTo>
                  <a:pt x="0" y="668916"/>
                </a:lnTo>
                <a:lnTo>
                  <a:pt x="507741" y="668916"/>
                </a:lnTo>
                <a:lnTo>
                  <a:pt x="50774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743159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5400000">
            <a:off x="1445819" y="6083025"/>
            <a:ext cx="962861" cy="52277"/>
          </a:xfrm>
          <a:custGeom>
            <a:avLst/>
            <a:gdLst/>
            <a:ahLst/>
            <a:cxnLst/>
            <a:rect r="r" b="b" t="t" l="l"/>
            <a:pathLst>
              <a:path h="52277" w="962861">
                <a:moveTo>
                  <a:pt x="0" y="0"/>
                </a:moveTo>
                <a:lnTo>
                  <a:pt x="962861" y="0"/>
                </a:lnTo>
                <a:lnTo>
                  <a:pt x="962861" y="52277"/>
                </a:lnTo>
                <a:lnTo>
                  <a:pt x="0" y="522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0499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144633" y="3225204"/>
            <a:ext cx="1659293" cy="81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Estabelecido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o segmento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BTL Aesthtetics</a:t>
            </a:r>
          </a:p>
        </p:txBody>
      </p:sp>
      <p:sp>
        <p:nvSpPr>
          <p:cNvPr name="Freeform 10" id="10"/>
          <p:cNvSpPr/>
          <p:nvPr/>
        </p:nvSpPr>
        <p:spPr>
          <a:xfrm flipH="true" flipV="true" rot="5400000">
            <a:off x="2405047" y="4497106"/>
            <a:ext cx="962861" cy="52277"/>
          </a:xfrm>
          <a:custGeom>
            <a:avLst/>
            <a:gdLst/>
            <a:ahLst/>
            <a:cxnLst/>
            <a:rect r="r" b="b" t="t" l="l"/>
            <a:pathLst>
              <a:path h="52277" w="962861">
                <a:moveTo>
                  <a:pt x="962862" y="52278"/>
                </a:moveTo>
                <a:lnTo>
                  <a:pt x="0" y="52278"/>
                </a:lnTo>
                <a:lnTo>
                  <a:pt x="0" y="0"/>
                </a:lnTo>
                <a:lnTo>
                  <a:pt x="962862" y="0"/>
                </a:lnTo>
                <a:lnTo>
                  <a:pt x="962862" y="5227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0499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3348634" y="6083025"/>
            <a:ext cx="962861" cy="52277"/>
          </a:xfrm>
          <a:custGeom>
            <a:avLst/>
            <a:gdLst/>
            <a:ahLst/>
            <a:cxnLst/>
            <a:rect r="r" b="b" t="t" l="l"/>
            <a:pathLst>
              <a:path h="52277" w="962861">
                <a:moveTo>
                  <a:pt x="0" y="0"/>
                </a:moveTo>
                <a:lnTo>
                  <a:pt x="962861" y="0"/>
                </a:lnTo>
                <a:lnTo>
                  <a:pt x="962861" y="52277"/>
                </a:lnTo>
                <a:lnTo>
                  <a:pt x="0" y="522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0499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5400000">
            <a:off x="5251449" y="6083025"/>
            <a:ext cx="962861" cy="52277"/>
          </a:xfrm>
          <a:custGeom>
            <a:avLst/>
            <a:gdLst/>
            <a:ahLst/>
            <a:cxnLst/>
            <a:rect r="r" b="b" t="t" l="l"/>
            <a:pathLst>
              <a:path h="52277" w="962861">
                <a:moveTo>
                  <a:pt x="0" y="0"/>
                </a:moveTo>
                <a:lnTo>
                  <a:pt x="962862" y="0"/>
                </a:lnTo>
                <a:lnTo>
                  <a:pt x="962862" y="52277"/>
                </a:lnTo>
                <a:lnTo>
                  <a:pt x="0" y="522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0499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5400000">
            <a:off x="7154265" y="6083025"/>
            <a:ext cx="962861" cy="52277"/>
          </a:xfrm>
          <a:custGeom>
            <a:avLst/>
            <a:gdLst/>
            <a:ahLst/>
            <a:cxnLst/>
            <a:rect r="r" b="b" t="t" l="l"/>
            <a:pathLst>
              <a:path h="52277" w="962861">
                <a:moveTo>
                  <a:pt x="0" y="0"/>
                </a:moveTo>
                <a:lnTo>
                  <a:pt x="962861" y="0"/>
                </a:lnTo>
                <a:lnTo>
                  <a:pt x="962861" y="52277"/>
                </a:lnTo>
                <a:lnTo>
                  <a:pt x="0" y="522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0499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5400000">
            <a:off x="9057080" y="6083025"/>
            <a:ext cx="962861" cy="52277"/>
          </a:xfrm>
          <a:custGeom>
            <a:avLst/>
            <a:gdLst/>
            <a:ahLst/>
            <a:cxnLst/>
            <a:rect r="r" b="b" t="t" l="l"/>
            <a:pathLst>
              <a:path h="52277" w="962861">
                <a:moveTo>
                  <a:pt x="0" y="0"/>
                </a:moveTo>
                <a:lnTo>
                  <a:pt x="962861" y="0"/>
                </a:lnTo>
                <a:lnTo>
                  <a:pt x="962861" y="52277"/>
                </a:lnTo>
                <a:lnTo>
                  <a:pt x="0" y="522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0499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12830434" y="6077209"/>
            <a:ext cx="962861" cy="52277"/>
          </a:xfrm>
          <a:custGeom>
            <a:avLst/>
            <a:gdLst/>
            <a:ahLst/>
            <a:cxnLst/>
            <a:rect r="r" b="b" t="t" l="l"/>
            <a:pathLst>
              <a:path h="52277" w="962861">
                <a:moveTo>
                  <a:pt x="0" y="0"/>
                </a:moveTo>
                <a:lnTo>
                  <a:pt x="962861" y="0"/>
                </a:lnTo>
                <a:lnTo>
                  <a:pt x="962861" y="52278"/>
                </a:lnTo>
                <a:lnTo>
                  <a:pt x="0" y="522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0499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5400000">
            <a:off x="14691288" y="6077209"/>
            <a:ext cx="962861" cy="52277"/>
          </a:xfrm>
          <a:custGeom>
            <a:avLst/>
            <a:gdLst/>
            <a:ahLst/>
            <a:cxnLst/>
            <a:rect r="r" b="b" t="t" l="l"/>
            <a:pathLst>
              <a:path h="52277" w="962861">
                <a:moveTo>
                  <a:pt x="0" y="0"/>
                </a:moveTo>
                <a:lnTo>
                  <a:pt x="962861" y="0"/>
                </a:lnTo>
                <a:lnTo>
                  <a:pt x="962861" y="52278"/>
                </a:lnTo>
                <a:lnTo>
                  <a:pt x="0" y="522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520499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974031" y="2987311"/>
            <a:ext cx="1666492" cy="1092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A BTL inicia as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pesquisas de tecnologias eletromagnéticas</a:t>
            </a:r>
          </a:p>
        </p:txBody>
      </p:sp>
      <p:sp>
        <p:nvSpPr>
          <p:cNvPr name="Freeform 18" id="18"/>
          <p:cNvSpPr/>
          <p:nvPr/>
        </p:nvSpPr>
        <p:spPr>
          <a:xfrm flipH="true" flipV="true" rot="5400000">
            <a:off x="4299708" y="4497106"/>
            <a:ext cx="962861" cy="52277"/>
          </a:xfrm>
          <a:custGeom>
            <a:avLst/>
            <a:gdLst/>
            <a:ahLst/>
            <a:cxnLst/>
            <a:rect r="r" b="b" t="t" l="l"/>
            <a:pathLst>
              <a:path h="52277" w="962861">
                <a:moveTo>
                  <a:pt x="962861" y="52278"/>
                </a:moveTo>
                <a:lnTo>
                  <a:pt x="0" y="52278"/>
                </a:lnTo>
                <a:lnTo>
                  <a:pt x="0" y="0"/>
                </a:lnTo>
                <a:lnTo>
                  <a:pt x="962861" y="0"/>
                </a:lnTo>
                <a:lnTo>
                  <a:pt x="962861" y="5227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0499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true" flipV="true" rot="5400000">
            <a:off x="6207868" y="4497106"/>
            <a:ext cx="962861" cy="52277"/>
          </a:xfrm>
          <a:custGeom>
            <a:avLst/>
            <a:gdLst/>
            <a:ahLst/>
            <a:cxnLst/>
            <a:rect r="r" b="b" t="t" l="l"/>
            <a:pathLst>
              <a:path h="52277" w="962861">
                <a:moveTo>
                  <a:pt x="962861" y="52278"/>
                </a:moveTo>
                <a:lnTo>
                  <a:pt x="0" y="52278"/>
                </a:lnTo>
                <a:lnTo>
                  <a:pt x="0" y="0"/>
                </a:lnTo>
                <a:lnTo>
                  <a:pt x="962861" y="0"/>
                </a:lnTo>
                <a:lnTo>
                  <a:pt x="962861" y="5227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0499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true" rot="5400000">
            <a:off x="8107449" y="4497106"/>
            <a:ext cx="962861" cy="52277"/>
          </a:xfrm>
          <a:custGeom>
            <a:avLst/>
            <a:gdLst/>
            <a:ahLst/>
            <a:cxnLst/>
            <a:rect r="r" b="b" t="t" l="l"/>
            <a:pathLst>
              <a:path h="52277" w="962861">
                <a:moveTo>
                  <a:pt x="962862" y="52278"/>
                </a:moveTo>
                <a:lnTo>
                  <a:pt x="0" y="52278"/>
                </a:lnTo>
                <a:lnTo>
                  <a:pt x="0" y="0"/>
                </a:lnTo>
                <a:lnTo>
                  <a:pt x="962862" y="0"/>
                </a:lnTo>
                <a:lnTo>
                  <a:pt x="962862" y="5227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0499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true" rot="5400000">
            <a:off x="11900526" y="4509961"/>
            <a:ext cx="962861" cy="52277"/>
          </a:xfrm>
          <a:custGeom>
            <a:avLst/>
            <a:gdLst/>
            <a:ahLst/>
            <a:cxnLst/>
            <a:rect r="r" b="b" t="t" l="l"/>
            <a:pathLst>
              <a:path h="52277" w="962861">
                <a:moveTo>
                  <a:pt x="962862" y="52278"/>
                </a:moveTo>
                <a:lnTo>
                  <a:pt x="0" y="52278"/>
                </a:lnTo>
                <a:lnTo>
                  <a:pt x="0" y="0"/>
                </a:lnTo>
                <a:lnTo>
                  <a:pt x="962862" y="0"/>
                </a:lnTo>
                <a:lnTo>
                  <a:pt x="962862" y="5227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0499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true" flipV="true" rot="5400000">
            <a:off x="13764343" y="4509961"/>
            <a:ext cx="962861" cy="52277"/>
          </a:xfrm>
          <a:custGeom>
            <a:avLst/>
            <a:gdLst/>
            <a:ahLst/>
            <a:cxnLst/>
            <a:rect r="r" b="b" t="t" l="l"/>
            <a:pathLst>
              <a:path h="52277" w="962861">
                <a:moveTo>
                  <a:pt x="962861" y="52278"/>
                </a:moveTo>
                <a:lnTo>
                  <a:pt x="0" y="52278"/>
                </a:lnTo>
                <a:lnTo>
                  <a:pt x="0" y="0"/>
                </a:lnTo>
                <a:lnTo>
                  <a:pt x="962861" y="0"/>
                </a:lnTo>
                <a:lnTo>
                  <a:pt x="962861" y="5227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0499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4398686" y="7961995"/>
            <a:ext cx="1435356" cy="1488740"/>
          </a:xfrm>
          <a:custGeom>
            <a:avLst/>
            <a:gdLst/>
            <a:ahLst/>
            <a:cxnLst/>
            <a:rect r="r" b="b" t="t" l="l"/>
            <a:pathLst>
              <a:path h="1488740" w="1435356">
                <a:moveTo>
                  <a:pt x="0" y="0"/>
                </a:moveTo>
                <a:lnTo>
                  <a:pt x="1435356" y="0"/>
                </a:lnTo>
                <a:lnTo>
                  <a:pt x="1435356" y="1488741"/>
                </a:lnTo>
                <a:lnTo>
                  <a:pt x="0" y="14887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-68724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3463347" y="1064111"/>
            <a:ext cx="1512575" cy="1187589"/>
          </a:xfrm>
          <a:custGeom>
            <a:avLst/>
            <a:gdLst/>
            <a:ahLst/>
            <a:cxnLst/>
            <a:rect r="r" b="b" t="t" l="l"/>
            <a:pathLst>
              <a:path h="1187589" w="1512575">
                <a:moveTo>
                  <a:pt x="0" y="0"/>
                </a:moveTo>
                <a:lnTo>
                  <a:pt x="1512576" y="0"/>
                </a:lnTo>
                <a:lnTo>
                  <a:pt x="1512576" y="1187589"/>
                </a:lnTo>
                <a:lnTo>
                  <a:pt x="0" y="11875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-91047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8843493" y="8013585"/>
            <a:ext cx="1352527" cy="1641209"/>
          </a:xfrm>
          <a:custGeom>
            <a:avLst/>
            <a:gdLst/>
            <a:ahLst/>
            <a:cxnLst/>
            <a:rect r="r" b="b" t="t" l="l"/>
            <a:pathLst>
              <a:path h="1641209" w="1352527">
                <a:moveTo>
                  <a:pt x="0" y="0"/>
                </a:moveTo>
                <a:lnTo>
                  <a:pt x="1352527" y="0"/>
                </a:lnTo>
                <a:lnTo>
                  <a:pt x="1352527" y="1641209"/>
                </a:lnTo>
                <a:lnTo>
                  <a:pt x="0" y="164120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9762994" y="972327"/>
            <a:ext cx="1395131" cy="1237112"/>
          </a:xfrm>
          <a:custGeom>
            <a:avLst/>
            <a:gdLst/>
            <a:ahLst/>
            <a:cxnLst/>
            <a:rect r="r" b="b" t="t" l="l"/>
            <a:pathLst>
              <a:path h="1237112" w="1395131">
                <a:moveTo>
                  <a:pt x="0" y="0"/>
                </a:moveTo>
                <a:lnTo>
                  <a:pt x="1395130" y="0"/>
                </a:lnTo>
                <a:lnTo>
                  <a:pt x="1395130" y="1237112"/>
                </a:lnTo>
                <a:lnTo>
                  <a:pt x="0" y="123711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-12773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1750268" y="1325766"/>
            <a:ext cx="1361227" cy="908194"/>
          </a:xfrm>
          <a:custGeom>
            <a:avLst/>
            <a:gdLst/>
            <a:ahLst/>
            <a:cxnLst/>
            <a:rect r="r" b="b" t="t" l="l"/>
            <a:pathLst>
              <a:path h="908194" w="1361227">
                <a:moveTo>
                  <a:pt x="0" y="0"/>
                </a:moveTo>
                <a:lnTo>
                  <a:pt x="1361227" y="0"/>
                </a:lnTo>
                <a:lnTo>
                  <a:pt x="1361227" y="908194"/>
                </a:lnTo>
                <a:lnTo>
                  <a:pt x="0" y="90819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8004766" y="1078918"/>
            <a:ext cx="1021199" cy="1197829"/>
          </a:xfrm>
          <a:custGeom>
            <a:avLst/>
            <a:gdLst/>
            <a:ahLst/>
            <a:cxnLst/>
            <a:rect r="r" b="b" t="t" l="l"/>
            <a:pathLst>
              <a:path h="1197829" w="1021199">
                <a:moveTo>
                  <a:pt x="0" y="0"/>
                </a:moveTo>
                <a:lnTo>
                  <a:pt x="1021199" y="0"/>
                </a:lnTo>
                <a:lnTo>
                  <a:pt x="1021199" y="1197828"/>
                </a:lnTo>
                <a:lnTo>
                  <a:pt x="0" y="119782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-27881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2447638" y="7802402"/>
            <a:ext cx="3052787" cy="1613574"/>
          </a:xfrm>
          <a:custGeom>
            <a:avLst/>
            <a:gdLst/>
            <a:ahLst/>
            <a:cxnLst/>
            <a:rect r="r" b="b" t="t" l="l"/>
            <a:pathLst>
              <a:path h="1613574" w="3052787">
                <a:moveTo>
                  <a:pt x="0" y="0"/>
                </a:moveTo>
                <a:lnTo>
                  <a:pt x="3052787" y="0"/>
                </a:lnTo>
                <a:lnTo>
                  <a:pt x="3052787" y="1613574"/>
                </a:lnTo>
                <a:lnTo>
                  <a:pt x="0" y="1613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-94045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4825382" y="632206"/>
            <a:ext cx="2499007" cy="1680569"/>
          </a:xfrm>
          <a:custGeom>
            <a:avLst/>
            <a:gdLst/>
            <a:ahLst/>
            <a:cxnLst/>
            <a:rect r="r" b="b" t="t" l="l"/>
            <a:pathLst>
              <a:path h="1680569" w="2499007">
                <a:moveTo>
                  <a:pt x="0" y="0"/>
                </a:moveTo>
                <a:lnTo>
                  <a:pt x="2499007" y="0"/>
                </a:lnTo>
                <a:lnTo>
                  <a:pt x="2499007" y="1680570"/>
                </a:lnTo>
                <a:lnTo>
                  <a:pt x="0" y="168057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-85865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9065263" y="4985266"/>
            <a:ext cx="2874869" cy="668917"/>
          </a:xfrm>
          <a:custGeom>
            <a:avLst/>
            <a:gdLst/>
            <a:ahLst/>
            <a:cxnLst/>
            <a:rect r="r" b="b" t="t" l="l"/>
            <a:pathLst>
              <a:path h="668917" w="2874869">
                <a:moveTo>
                  <a:pt x="0" y="0"/>
                </a:moveTo>
                <a:lnTo>
                  <a:pt x="2874869" y="0"/>
                </a:lnTo>
                <a:lnTo>
                  <a:pt x="2874869" y="668916"/>
                </a:lnTo>
                <a:lnTo>
                  <a:pt x="0" y="6689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48913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5400000">
            <a:off x="9065835" y="6083025"/>
            <a:ext cx="962861" cy="52277"/>
          </a:xfrm>
          <a:custGeom>
            <a:avLst/>
            <a:gdLst/>
            <a:ahLst/>
            <a:cxnLst/>
            <a:rect r="r" b="b" t="t" l="l"/>
            <a:pathLst>
              <a:path h="52277" w="962861">
                <a:moveTo>
                  <a:pt x="0" y="0"/>
                </a:moveTo>
                <a:lnTo>
                  <a:pt x="962862" y="0"/>
                </a:lnTo>
                <a:lnTo>
                  <a:pt x="962862" y="52277"/>
                </a:lnTo>
                <a:lnTo>
                  <a:pt x="0" y="522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0499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5400000">
            <a:off x="10968651" y="6083025"/>
            <a:ext cx="962861" cy="52277"/>
          </a:xfrm>
          <a:custGeom>
            <a:avLst/>
            <a:gdLst/>
            <a:ahLst/>
            <a:cxnLst/>
            <a:rect r="r" b="b" t="t" l="l"/>
            <a:pathLst>
              <a:path h="52277" w="962861">
                <a:moveTo>
                  <a:pt x="0" y="0"/>
                </a:moveTo>
                <a:lnTo>
                  <a:pt x="962861" y="0"/>
                </a:lnTo>
                <a:lnTo>
                  <a:pt x="962861" y="52277"/>
                </a:lnTo>
                <a:lnTo>
                  <a:pt x="0" y="522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0499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true" flipV="true" rot="5400000">
            <a:off x="10019020" y="4497106"/>
            <a:ext cx="962861" cy="52277"/>
          </a:xfrm>
          <a:custGeom>
            <a:avLst/>
            <a:gdLst/>
            <a:ahLst/>
            <a:cxnLst/>
            <a:rect r="r" b="b" t="t" l="l"/>
            <a:pathLst>
              <a:path h="52277" w="962861">
                <a:moveTo>
                  <a:pt x="962862" y="52278"/>
                </a:moveTo>
                <a:lnTo>
                  <a:pt x="0" y="52278"/>
                </a:lnTo>
                <a:lnTo>
                  <a:pt x="0" y="0"/>
                </a:lnTo>
                <a:lnTo>
                  <a:pt x="962862" y="0"/>
                </a:lnTo>
                <a:lnTo>
                  <a:pt x="962862" y="5227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0499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6019806" y="1039065"/>
            <a:ext cx="1609795" cy="1237681"/>
          </a:xfrm>
          <a:custGeom>
            <a:avLst/>
            <a:gdLst/>
            <a:ahLst/>
            <a:cxnLst/>
            <a:rect r="r" b="b" t="t" l="l"/>
            <a:pathLst>
              <a:path h="1237681" w="1609795">
                <a:moveTo>
                  <a:pt x="0" y="0"/>
                </a:moveTo>
                <a:lnTo>
                  <a:pt x="1609795" y="0"/>
                </a:lnTo>
                <a:lnTo>
                  <a:pt x="1609795" y="1237681"/>
                </a:lnTo>
                <a:lnTo>
                  <a:pt x="0" y="123768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-95587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6502177" y="7740380"/>
            <a:ext cx="2448362" cy="1692683"/>
          </a:xfrm>
          <a:custGeom>
            <a:avLst/>
            <a:gdLst/>
            <a:ahLst/>
            <a:cxnLst/>
            <a:rect r="r" b="b" t="t" l="l"/>
            <a:pathLst>
              <a:path h="1692683" w="2448362">
                <a:moveTo>
                  <a:pt x="0" y="0"/>
                </a:moveTo>
                <a:lnTo>
                  <a:pt x="2448362" y="0"/>
                </a:lnTo>
                <a:lnTo>
                  <a:pt x="2448362" y="1692684"/>
                </a:lnTo>
                <a:lnTo>
                  <a:pt x="0" y="169268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-93866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15531232" y="4998860"/>
            <a:ext cx="1453306" cy="649507"/>
          </a:xfrm>
          <a:custGeom>
            <a:avLst/>
            <a:gdLst/>
            <a:ahLst/>
            <a:cxnLst/>
            <a:rect r="r" b="b" t="t" l="l"/>
            <a:pathLst>
              <a:path h="649507" w="1453306">
                <a:moveTo>
                  <a:pt x="0" y="0"/>
                </a:moveTo>
                <a:lnTo>
                  <a:pt x="1453306" y="0"/>
                </a:lnTo>
                <a:lnTo>
                  <a:pt x="1453306" y="649507"/>
                </a:lnTo>
                <a:lnTo>
                  <a:pt x="0" y="6495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86026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3791246" y="4998860"/>
            <a:ext cx="1869058" cy="649507"/>
          </a:xfrm>
          <a:custGeom>
            <a:avLst/>
            <a:gdLst/>
            <a:ahLst/>
            <a:cxnLst/>
            <a:rect r="r" b="b" t="t" l="l"/>
            <a:pathLst>
              <a:path h="649507" w="1869058">
                <a:moveTo>
                  <a:pt x="0" y="0"/>
                </a:moveTo>
                <a:lnTo>
                  <a:pt x="1869058" y="0"/>
                </a:lnTo>
                <a:lnTo>
                  <a:pt x="1869058" y="649507"/>
                </a:lnTo>
                <a:lnTo>
                  <a:pt x="0" y="6495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974" t="0" r="-121428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-5400000">
            <a:off x="15598624" y="4514057"/>
            <a:ext cx="962861" cy="52277"/>
          </a:xfrm>
          <a:custGeom>
            <a:avLst/>
            <a:gdLst/>
            <a:ahLst/>
            <a:cxnLst/>
            <a:rect r="r" b="b" t="t" l="l"/>
            <a:pathLst>
              <a:path h="52277" w="962861">
                <a:moveTo>
                  <a:pt x="0" y="0"/>
                </a:moveTo>
                <a:lnTo>
                  <a:pt x="962862" y="0"/>
                </a:lnTo>
                <a:lnTo>
                  <a:pt x="962862" y="52277"/>
                </a:lnTo>
                <a:lnTo>
                  <a:pt x="0" y="5227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520499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12402512" y="8141875"/>
            <a:ext cx="2027230" cy="1308861"/>
          </a:xfrm>
          <a:custGeom>
            <a:avLst/>
            <a:gdLst/>
            <a:ahLst/>
            <a:cxnLst/>
            <a:rect r="r" b="b" t="t" l="l"/>
            <a:pathLst>
              <a:path h="1308861" w="2027230">
                <a:moveTo>
                  <a:pt x="0" y="0"/>
                </a:moveTo>
                <a:lnTo>
                  <a:pt x="2027230" y="0"/>
                </a:lnTo>
                <a:lnTo>
                  <a:pt x="2027230" y="1308861"/>
                </a:lnTo>
                <a:lnTo>
                  <a:pt x="0" y="1308861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-132472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0526589" y="8345405"/>
            <a:ext cx="1657995" cy="1105330"/>
          </a:xfrm>
          <a:custGeom>
            <a:avLst/>
            <a:gdLst/>
            <a:ahLst/>
            <a:cxnLst/>
            <a:rect r="r" b="b" t="t" l="l"/>
            <a:pathLst>
              <a:path h="1105330" w="1657995">
                <a:moveTo>
                  <a:pt x="0" y="0"/>
                </a:moveTo>
                <a:lnTo>
                  <a:pt x="1657996" y="0"/>
                </a:lnTo>
                <a:lnTo>
                  <a:pt x="1657996" y="1105331"/>
                </a:lnTo>
                <a:lnTo>
                  <a:pt x="0" y="1105331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TextBox 43" id="43"/>
          <p:cNvSpPr txBox="true"/>
          <p:nvPr/>
        </p:nvSpPr>
        <p:spPr>
          <a:xfrm rot="0">
            <a:off x="1446270" y="6890620"/>
            <a:ext cx="87034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1993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012409" y="7528795"/>
            <a:ext cx="1659293" cy="81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Fundação da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BTL em Praga, República Tcheca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2578495" y="2349136"/>
            <a:ext cx="87034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2005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3460419" y="6890620"/>
            <a:ext cx="87034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2008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3026557" y="7528795"/>
            <a:ext cx="1659293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Lançamento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do EXILIS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5363234" y="6890620"/>
            <a:ext cx="87034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2012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4929372" y="7528795"/>
            <a:ext cx="1659293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Inauguração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da BTL Brasil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9116587" y="6890620"/>
            <a:ext cx="870347" cy="514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2018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8682725" y="7528795"/>
            <a:ext cx="1659293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Lançamento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do EMSELLA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1027491" y="6890620"/>
            <a:ext cx="87034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2019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0593630" y="7528795"/>
            <a:ext cx="1659293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Lançamento 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do EMTONE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3810600" y="2349136"/>
            <a:ext cx="87034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2023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3416127" y="3514284"/>
            <a:ext cx="1659293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Lançamento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do EMFACE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5671716" y="2401451"/>
            <a:ext cx="87034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96D2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2025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5237854" y="3461577"/>
            <a:ext cx="1659293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96D2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Lançamento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96D2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do EXOMIND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4431265" y="2349136"/>
            <a:ext cx="87034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2011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8080192" y="2329210"/>
            <a:ext cx="87034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2016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7831710" y="3461577"/>
            <a:ext cx="1462062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Lançamento do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EXILIS Ultra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0059720" y="2291354"/>
            <a:ext cx="870347" cy="514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2019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9665247" y="3501905"/>
            <a:ext cx="1659293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Lançamento 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do EMSculpt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1972922" y="2329210"/>
            <a:ext cx="87034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2021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1578449" y="3539761"/>
            <a:ext cx="1659293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Lançamento do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Emsculpt Neo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4775355" y="6866620"/>
            <a:ext cx="87034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2024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14369210" y="7504795"/>
            <a:ext cx="1659293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Lançamento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do EXION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6389596" y="2329210"/>
            <a:ext cx="870215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2014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6093673" y="3461577"/>
            <a:ext cx="1462062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Lançamento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do X-WAVE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7247396" y="6817725"/>
            <a:ext cx="870347" cy="514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2015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6813534" y="7455900"/>
            <a:ext cx="1659293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Lançamento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do Vanquish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12916146" y="6890620"/>
            <a:ext cx="870215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2022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12482218" y="7528795"/>
            <a:ext cx="1659293" cy="5404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Lançamento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TL Noto Sans 2 Light"/>
                <a:ea typeface="BTL Noto Sans 2 Light"/>
                <a:cs typeface="BTL Noto Sans 2 Light"/>
                <a:sym typeface="BTL Noto Sans 2 Light"/>
              </a:rPr>
              <a:t>do EMBODY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748912" y="92583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679" t="0" r="-21327" b="-3276"/>
            </a:stretch>
          </a:blipFill>
        </p:spPr>
      </p:sp>
      <p:grpSp>
        <p:nvGrpSpPr>
          <p:cNvPr name="Group 4" id="4"/>
          <p:cNvGrpSpPr/>
          <p:nvPr/>
        </p:nvGrpSpPr>
        <p:grpSpPr>
          <a:xfrm rot="5400000">
            <a:off x="4397343" y="-3603657"/>
            <a:ext cx="10287000" cy="17494314"/>
            <a:chOff x="0" y="0"/>
            <a:chExt cx="3386667" cy="575944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386667" cy="5759445"/>
            </a:xfrm>
            <a:custGeom>
              <a:avLst/>
              <a:gdLst/>
              <a:ahLst/>
              <a:cxnLst/>
              <a:rect r="r" b="b" t="t" l="l"/>
              <a:pathLst>
                <a:path h="5759445" w="3386667">
                  <a:moveTo>
                    <a:pt x="0" y="0"/>
                  </a:moveTo>
                  <a:lnTo>
                    <a:pt x="3386667" y="0"/>
                  </a:lnTo>
                  <a:lnTo>
                    <a:pt x="3386667" y="5759445"/>
                  </a:lnTo>
                  <a:lnTo>
                    <a:pt x="0" y="5759445"/>
                  </a:lnTo>
                  <a:close/>
                </a:path>
              </a:pathLst>
            </a:custGeom>
            <a:gradFill rotWithShape="true">
              <a:gsLst>
                <a:gs pos="0">
                  <a:srgbClr val="000A32">
                    <a:alpha val="100000"/>
                  </a:srgbClr>
                </a:gs>
                <a:gs pos="100000">
                  <a:srgbClr val="00508C">
                    <a:alpha val="0"/>
                  </a:srgbClr>
                </a:gs>
              </a:gsLst>
              <a:lin ang="5400000"/>
            </a:gradFill>
            <a:ln cap="sq">
              <a:noFill/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3386667" cy="5788020"/>
            </a:xfrm>
            <a:prstGeom prst="rect">
              <a:avLst/>
            </a:prstGeom>
          </p:spPr>
          <p:txBody>
            <a:bodyPr anchor="ctr" rtlCol="false" tIns="40640" lIns="40640" bIns="40640" rIns="40640"/>
            <a:lstStyle/>
            <a:p>
              <a:pPr algn="ctr">
                <a:lnSpc>
                  <a:spcPts val="2127"/>
                </a:lnSpc>
              </a:pPr>
            </a:p>
            <a:p>
              <a:pPr algn="ctr">
                <a:lnSpc>
                  <a:spcPts val="2127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4060" y="6433760"/>
            <a:ext cx="3178386" cy="2084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Pacientes buscam resul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tados eficazes, naturais e com mínimo desconforto. A tecnologia permite ampliar o ticket médio, organizar melhor a agenda e aumentar a previsibilidade clínica. </a:t>
            </a:r>
          </a:p>
          <a:p>
            <a:pPr algn="l">
              <a:lnSpc>
                <a:spcPts val="1679"/>
              </a:lnSpc>
              <a:spcBef>
                <a:spcPct val="0"/>
              </a:spcBef>
            </a:pPr>
          </a:p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Protocolos combinados elevam diferenciação e fidelização, enquanto a clínica cresce sem depender apenas da agenda do médico.</a:t>
            </a:r>
          </a:p>
          <a:p>
            <a:pPr algn="l">
              <a:lnSpc>
                <a:spcPts val="1679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4060" y="5873951"/>
            <a:ext cx="6464853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Investir em tecnologia é investir</a:t>
            </a:r>
            <a:r>
              <a:rPr lang="en-US" b="true" sz="20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 em crescimento.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897968" y="6433760"/>
            <a:ext cx="3178386" cy="1874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Com um portfólio ado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tado por médicos de renome ao redor do mundo, a BTL combina engenharia de ponta, validação científica robusta e um ecossistema completo de suporte técnico, clínico e educacional.</a:t>
            </a:r>
          </a:p>
          <a:p>
            <a:pPr algn="l">
              <a:lnSpc>
                <a:spcPts val="1679"/>
              </a:lnSpc>
              <a:spcBef>
                <a:spcPct val="0"/>
              </a:spcBef>
            </a:pPr>
          </a:p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Seu compromisso é claro: ampliar possibilidades, entregar excelência e elevar o padrão da prática estética moderna.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3931920"/>
            <a:ext cx="20648236" cy="14218920"/>
          </a:xfrm>
          <a:custGeom>
            <a:avLst/>
            <a:gdLst/>
            <a:ahLst/>
            <a:cxnLst/>
            <a:rect r="r" b="b" t="t" l="l"/>
            <a:pathLst>
              <a:path h="14218920" w="20648236">
                <a:moveTo>
                  <a:pt x="0" y="0"/>
                </a:moveTo>
                <a:lnTo>
                  <a:pt x="20648236" y="0"/>
                </a:lnTo>
                <a:lnTo>
                  <a:pt x="20648236" y="14218920"/>
                </a:lnTo>
                <a:lnTo>
                  <a:pt x="0" y="142189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l="0" t="-6452" r="0" b="-645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209310" y="-2505277"/>
            <a:ext cx="11934712" cy="10874207"/>
          </a:xfrm>
          <a:custGeom>
            <a:avLst/>
            <a:gdLst/>
            <a:ahLst/>
            <a:cxnLst/>
            <a:rect r="r" b="b" t="t" l="l"/>
            <a:pathLst>
              <a:path h="10874207" w="11934712">
                <a:moveTo>
                  <a:pt x="0" y="0"/>
                </a:moveTo>
                <a:lnTo>
                  <a:pt x="11934711" y="0"/>
                </a:lnTo>
                <a:lnTo>
                  <a:pt x="11934711" y="10874207"/>
                </a:lnTo>
                <a:lnTo>
                  <a:pt x="0" y="108742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176" r="0" b="-757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843397" y="2378922"/>
            <a:ext cx="4928337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Tecnologias exclusivas para a prática</a:t>
            </a:r>
            <a:r>
              <a:rPr lang="en-US" b="true" sz="20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 médica em medicina estética avançada.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843397" y="3381642"/>
            <a:ext cx="5659857" cy="2922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Reconhecida por sua precisão, segurança e resultados mensuráveis, a BTL oferece um portfólio robusto, aprovado globalmente e apoiado por um ecossistema completo de suporte técnico, clínico e educacional.</a:t>
            </a:r>
          </a:p>
          <a:p>
            <a:pPr algn="l">
              <a:lnSpc>
                <a:spcPts val="1680"/>
              </a:lnSpc>
              <a:spcBef>
                <a:spcPct val="0"/>
              </a:spcBef>
            </a:pPr>
          </a:p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 cada novo equipamento, a marca reafirma seu compromisso com inovação responsável, performance real e evolução contínua da prática médica.</a:t>
            </a:r>
          </a:p>
          <a:p>
            <a:pPr algn="l">
              <a:lnSpc>
                <a:spcPts val="1680"/>
              </a:lnSpc>
              <a:spcBef>
                <a:spcPct val="0"/>
              </a:spcBef>
            </a:pPr>
          </a:p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Em vez de soluções isoladas, a BTL entrega uma plataforma completa que fortalece protocolos, diferencia a prática médica e cria novas oportunidades de crescimento, atuando como um verdadeiro ecossistema integrado, no qual cada tecnologia potencializa a outra e amplia o alcance terapêutico do consultório.</a:t>
            </a:r>
          </a:p>
          <a:p>
            <a:pPr algn="l">
              <a:lnSpc>
                <a:spcPts val="1680"/>
              </a:lnSpc>
              <a:spcBef>
                <a:spcPct val="0"/>
              </a:spcBef>
            </a:pPr>
          </a:p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Dentro desse ecossistema, a clínica encontra:</a:t>
            </a:r>
          </a:p>
          <a:p>
            <a:pPr algn="l">
              <a:lnSpc>
                <a:spcPts val="1680"/>
              </a:lnSpc>
              <a:spcBef>
                <a:spcPct val="0"/>
              </a:spcBef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-2463930">
            <a:off x="-4300417" y="-6390100"/>
            <a:ext cx="9696915" cy="12780199"/>
          </a:xfrm>
          <a:custGeom>
            <a:avLst/>
            <a:gdLst/>
            <a:ahLst/>
            <a:cxnLst/>
            <a:rect r="r" b="b" t="t" l="l"/>
            <a:pathLst>
              <a:path h="12780199" w="9696915">
                <a:moveTo>
                  <a:pt x="0" y="0"/>
                </a:moveTo>
                <a:lnTo>
                  <a:pt x="9696916" y="0"/>
                </a:lnTo>
                <a:lnTo>
                  <a:pt x="9696916" y="12780200"/>
                </a:lnTo>
                <a:lnTo>
                  <a:pt x="0" y="127802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88" t="0" r="-988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0"/>
            <a:ext cx="18288000" cy="10315872"/>
          </a:xfrm>
          <a:custGeom>
            <a:avLst/>
            <a:gdLst/>
            <a:ahLst/>
            <a:cxnLst/>
            <a:rect r="r" b="b" t="t" l="l"/>
            <a:pathLst>
              <a:path h="10315872" w="18288000">
                <a:moveTo>
                  <a:pt x="0" y="0"/>
                </a:moveTo>
                <a:lnTo>
                  <a:pt x="18288000" y="0"/>
                </a:lnTo>
                <a:lnTo>
                  <a:pt x="18288000" y="10315872"/>
                </a:lnTo>
                <a:lnTo>
                  <a:pt x="0" y="103158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3000"/>
            </a:blip>
            <a:stretch>
              <a:fillRect l="-1986" t="-153579" r="-44854" b="-61482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43397" y="7709622"/>
            <a:ext cx="2484711" cy="407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Soluções avançadas para fortalecimento e definição muscular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476116" y="7709622"/>
            <a:ext cx="2591235" cy="407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Tecn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ologias eficientes para redução de gordura e contorno corporal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212430" y="7709622"/>
            <a:ext cx="3109742" cy="407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Tratament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os de rejuvenescimento, regeneração e qualidade da pele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207997" y="7709622"/>
            <a:ext cx="3236607" cy="407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Protocol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os combinados que elevam performance, previsibilidade e valor percebido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2606182" y="6627761"/>
            <a:ext cx="959139" cy="959139"/>
          </a:xfrm>
          <a:custGeom>
            <a:avLst/>
            <a:gdLst/>
            <a:ahLst/>
            <a:cxnLst/>
            <a:rect r="r" b="b" t="t" l="l"/>
            <a:pathLst>
              <a:path h="959139" w="959139">
                <a:moveTo>
                  <a:pt x="0" y="0"/>
                </a:moveTo>
                <a:lnTo>
                  <a:pt x="959139" y="0"/>
                </a:lnTo>
                <a:lnTo>
                  <a:pt x="959139" y="959139"/>
                </a:lnTo>
                <a:lnTo>
                  <a:pt x="0" y="9591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232967" y="6627761"/>
            <a:ext cx="959139" cy="959139"/>
          </a:xfrm>
          <a:custGeom>
            <a:avLst/>
            <a:gdLst/>
            <a:ahLst/>
            <a:cxnLst/>
            <a:rect r="r" b="b" t="t" l="l"/>
            <a:pathLst>
              <a:path h="959139" w="959139">
                <a:moveTo>
                  <a:pt x="0" y="0"/>
                </a:moveTo>
                <a:lnTo>
                  <a:pt x="959139" y="0"/>
                </a:lnTo>
                <a:lnTo>
                  <a:pt x="959139" y="959139"/>
                </a:lnTo>
                <a:lnTo>
                  <a:pt x="0" y="9591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87731" y="6627761"/>
            <a:ext cx="959139" cy="959139"/>
          </a:xfrm>
          <a:custGeom>
            <a:avLst/>
            <a:gdLst/>
            <a:ahLst/>
            <a:cxnLst/>
            <a:rect r="r" b="b" t="t" l="l"/>
            <a:pathLst>
              <a:path h="959139" w="959139">
                <a:moveTo>
                  <a:pt x="0" y="0"/>
                </a:moveTo>
                <a:lnTo>
                  <a:pt x="959139" y="0"/>
                </a:lnTo>
                <a:lnTo>
                  <a:pt x="959139" y="959139"/>
                </a:lnTo>
                <a:lnTo>
                  <a:pt x="0" y="9591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346730" y="6627761"/>
            <a:ext cx="959139" cy="959139"/>
          </a:xfrm>
          <a:custGeom>
            <a:avLst/>
            <a:gdLst/>
            <a:ahLst/>
            <a:cxnLst/>
            <a:rect r="r" b="b" t="t" l="l"/>
            <a:pathLst>
              <a:path h="959139" w="959139">
                <a:moveTo>
                  <a:pt x="0" y="0"/>
                </a:moveTo>
                <a:lnTo>
                  <a:pt x="959139" y="0"/>
                </a:lnTo>
                <a:lnTo>
                  <a:pt x="959139" y="959139"/>
                </a:lnTo>
                <a:lnTo>
                  <a:pt x="0" y="9591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765664" y="-2075167"/>
            <a:ext cx="23179249" cy="15443174"/>
          </a:xfrm>
          <a:custGeom>
            <a:avLst/>
            <a:gdLst/>
            <a:ahLst/>
            <a:cxnLst/>
            <a:rect r="r" b="b" t="t" l="l"/>
            <a:pathLst>
              <a:path h="15443174" w="23179249">
                <a:moveTo>
                  <a:pt x="0" y="0"/>
                </a:moveTo>
                <a:lnTo>
                  <a:pt x="23179248" y="0"/>
                </a:lnTo>
                <a:lnTo>
                  <a:pt x="23179248" y="15443174"/>
                </a:lnTo>
                <a:lnTo>
                  <a:pt x="0" y="154431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0" y="-6928544"/>
            <a:ext cx="18288000" cy="19506051"/>
            <a:chOff x="0" y="0"/>
            <a:chExt cx="6020741" cy="642174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020741" cy="6421745"/>
            </a:xfrm>
            <a:custGeom>
              <a:avLst/>
              <a:gdLst/>
              <a:ahLst/>
              <a:cxnLst/>
              <a:rect r="r" b="b" t="t" l="l"/>
              <a:pathLst>
                <a:path h="6421745" w="6020741">
                  <a:moveTo>
                    <a:pt x="0" y="0"/>
                  </a:moveTo>
                  <a:lnTo>
                    <a:pt x="6020741" y="0"/>
                  </a:lnTo>
                  <a:lnTo>
                    <a:pt x="6020741" y="6421745"/>
                  </a:lnTo>
                  <a:lnTo>
                    <a:pt x="0" y="6421745"/>
                  </a:lnTo>
                  <a:close/>
                </a:path>
              </a:pathLst>
            </a:custGeom>
            <a:gradFill rotWithShape="true">
              <a:gsLst>
                <a:gs pos="0">
                  <a:srgbClr val="000A32">
                    <a:alpha val="100000"/>
                  </a:srgbClr>
                </a:gs>
                <a:gs pos="100000">
                  <a:srgbClr val="00508C">
                    <a:alpha val="0"/>
                  </a:srgbClr>
                </a:gs>
              </a:gsLst>
              <a:lin ang="5400000"/>
            </a:gra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6020741" cy="6450320"/>
            </a:xfrm>
            <a:prstGeom prst="rect">
              <a:avLst/>
            </a:prstGeom>
          </p:spPr>
          <p:txBody>
            <a:bodyPr anchor="ctr" rtlCol="false" tIns="40640" lIns="40640" bIns="40640" rIns="40640"/>
            <a:lstStyle/>
            <a:p>
              <a:pPr algn="ctr">
                <a:lnSpc>
                  <a:spcPts val="2127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8239125"/>
            <a:ext cx="9522083" cy="101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Conheça as soluções BTL criadas para </a:t>
            </a:r>
            <a:r>
              <a:rPr lang="en-US" b="true" sz="2999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impulsionar resulta</a:t>
            </a:r>
            <a:r>
              <a:rPr lang="en-US" b="true" sz="2999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dos e expandir</a:t>
            </a:r>
            <a:r>
              <a:rPr lang="en-US" sz="2999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possibilidades na sua clínica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53092" y="0"/>
            <a:ext cx="11385027" cy="12049025"/>
          </a:xfrm>
          <a:custGeom>
            <a:avLst/>
            <a:gdLst/>
            <a:ahLst/>
            <a:cxnLst/>
            <a:rect r="r" b="b" t="t" l="l"/>
            <a:pathLst>
              <a:path h="12049025" w="11385027">
                <a:moveTo>
                  <a:pt x="0" y="0"/>
                </a:moveTo>
                <a:lnTo>
                  <a:pt x="11385027" y="0"/>
                </a:lnTo>
                <a:lnTo>
                  <a:pt x="11385027" y="12049025"/>
                </a:lnTo>
                <a:lnTo>
                  <a:pt x="0" y="120490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166" t="-20009" r="0" b="-5385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27201" y="4642326"/>
            <a:ext cx="7032099" cy="1002348"/>
          </a:xfrm>
          <a:custGeom>
            <a:avLst/>
            <a:gdLst/>
            <a:ahLst/>
            <a:cxnLst/>
            <a:rect r="r" b="b" t="t" l="l"/>
            <a:pathLst>
              <a:path h="1002348" w="7032099">
                <a:moveTo>
                  <a:pt x="0" y="0"/>
                </a:moveTo>
                <a:lnTo>
                  <a:pt x="7032099" y="0"/>
                </a:lnTo>
                <a:lnTo>
                  <a:pt x="7032099" y="1002348"/>
                </a:lnTo>
                <a:lnTo>
                  <a:pt x="0" y="1002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224043" y="3607053"/>
            <a:ext cx="12663407" cy="6679947"/>
          </a:xfrm>
          <a:custGeom>
            <a:avLst/>
            <a:gdLst/>
            <a:ahLst/>
            <a:cxnLst/>
            <a:rect r="r" b="b" t="t" l="l"/>
            <a:pathLst>
              <a:path h="6679947" w="12663407">
                <a:moveTo>
                  <a:pt x="0" y="0"/>
                </a:moveTo>
                <a:lnTo>
                  <a:pt x="12663406" y="0"/>
                </a:lnTo>
                <a:lnTo>
                  <a:pt x="12663406" y="6679947"/>
                </a:lnTo>
                <a:lnTo>
                  <a:pt x="0" y="66799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27201" y="5741803"/>
            <a:ext cx="5351631" cy="389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Conheç</a:t>
            </a:r>
            <a:r>
              <a:rPr lang="en-US" sz="23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 o poder do bem-estar mental.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111663"/>
            <a:ext cx="5449050" cy="10462471"/>
            <a:chOff x="0" y="0"/>
            <a:chExt cx="1435141" cy="27555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35141" cy="2755548"/>
            </a:xfrm>
            <a:custGeom>
              <a:avLst/>
              <a:gdLst/>
              <a:ahLst/>
              <a:cxnLst/>
              <a:rect r="r" b="b" t="t" l="l"/>
              <a:pathLst>
                <a:path h="2755548" w="1435141">
                  <a:moveTo>
                    <a:pt x="0" y="0"/>
                  </a:moveTo>
                  <a:lnTo>
                    <a:pt x="1435141" y="0"/>
                  </a:lnTo>
                  <a:lnTo>
                    <a:pt x="1435141" y="2755548"/>
                  </a:lnTo>
                  <a:lnTo>
                    <a:pt x="0" y="2755548"/>
                  </a:lnTo>
                  <a:close/>
                </a:path>
              </a:pathLst>
            </a:custGeom>
            <a:gradFill rotWithShape="true">
              <a:gsLst>
                <a:gs pos="0">
                  <a:srgbClr val="96D2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435141" cy="28031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7229501" y="240981"/>
            <a:ext cx="3828998" cy="5885255"/>
          </a:xfrm>
          <a:custGeom>
            <a:avLst/>
            <a:gdLst/>
            <a:ahLst/>
            <a:cxnLst/>
            <a:rect r="r" b="b" t="t" l="l"/>
            <a:pathLst>
              <a:path h="5885255" w="3828998">
                <a:moveTo>
                  <a:pt x="0" y="0"/>
                </a:moveTo>
                <a:lnTo>
                  <a:pt x="3828998" y="0"/>
                </a:lnTo>
                <a:lnTo>
                  <a:pt x="3828998" y="5885255"/>
                </a:lnTo>
                <a:lnTo>
                  <a:pt x="0" y="58852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1016049"/>
            <a:ext cx="3940594" cy="560855"/>
          </a:xfrm>
          <a:custGeom>
            <a:avLst/>
            <a:gdLst/>
            <a:ahLst/>
            <a:cxnLst/>
            <a:rect r="r" b="b" t="t" l="l"/>
            <a:pathLst>
              <a:path h="560855" w="3940594">
                <a:moveTo>
                  <a:pt x="0" y="0"/>
                </a:moveTo>
                <a:lnTo>
                  <a:pt x="3940594" y="0"/>
                </a:lnTo>
                <a:lnTo>
                  <a:pt x="3940594" y="560855"/>
                </a:lnTo>
                <a:lnTo>
                  <a:pt x="0" y="5608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292383" y="881202"/>
            <a:ext cx="17043769" cy="11368061"/>
          </a:xfrm>
          <a:custGeom>
            <a:avLst/>
            <a:gdLst/>
            <a:ahLst/>
            <a:cxnLst/>
            <a:rect r="r" b="b" t="t" l="l"/>
            <a:pathLst>
              <a:path h="11368061" w="17043769">
                <a:moveTo>
                  <a:pt x="0" y="0"/>
                </a:moveTo>
                <a:lnTo>
                  <a:pt x="17043769" y="0"/>
                </a:lnTo>
                <a:lnTo>
                  <a:pt x="17043769" y="11368060"/>
                </a:lnTo>
                <a:lnTo>
                  <a:pt x="0" y="113680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1682340"/>
            <a:ext cx="3086100" cy="789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Conheça o poder do bem-estar mental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574669" y="1542817"/>
            <a:ext cx="5461250" cy="701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A neuromodulação inteligente que redefine </a:t>
            </a:r>
            <a:r>
              <a:rPr lang="en-US" b="true" sz="20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o equilíbrio emocional.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574669" y="2452595"/>
            <a:ext cx="5590316" cy="1874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EXOMIND é uma tecnologi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 baseada em ExoTMS™, uma estimulação magnética transcraniana focalizada e não invasiva.</a:t>
            </a:r>
          </a:p>
          <a:p>
            <a:pPr algn="l">
              <a:lnSpc>
                <a:spcPts val="1680"/>
              </a:lnSpc>
              <a:spcBef>
                <a:spcPct val="0"/>
              </a:spcBef>
            </a:pPr>
          </a:p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Atua em regiões específicas do cérebro associadas à regulação do humor, estresse e energia mental, promovendo modulação neural precisa e controlada.</a:t>
            </a:r>
          </a:p>
          <a:p>
            <a:pPr algn="l">
              <a:lnSpc>
                <a:spcPts val="1680"/>
              </a:lnSpc>
              <a:spcBef>
                <a:spcPct val="0"/>
              </a:spcBef>
            </a:pPr>
          </a:p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Uma abordagem tecnológica que amplia as possibilidades clínicas na área do bem-estar mental.</a:t>
            </a:r>
          </a:p>
          <a:p>
            <a:pPr algn="l">
              <a:lnSpc>
                <a:spcPts val="1680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8515814" y="5732536"/>
            <a:ext cx="3729155" cy="701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Precisão tecnológica com controle avançado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515814" y="6644960"/>
            <a:ext cx="4327937" cy="1455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 tecnologia ExoTMS™ direciona impulsos eletro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magnéticos de forma focalizada, respeitando parâmetros neurológicos específicos.</a:t>
            </a:r>
          </a:p>
          <a:p>
            <a:pPr algn="l">
              <a:lnSpc>
                <a:spcPts val="1680"/>
              </a:lnSpc>
              <a:spcBef>
                <a:spcPct val="0"/>
              </a:spcBef>
            </a:pPr>
          </a:p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resultado são sessões confortáveis, seguras e padronizadas, com alta previsibilidade e excelente aceitação pelos pacientes.</a:t>
            </a:r>
          </a:p>
          <a:p>
            <a:pPr algn="l">
              <a:lnSpc>
                <a:spcPts val="168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96D2FF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9258" y="3782584"/>
            <a:ext cx="5395571" cy="513302"/>
            <a:chOff x="0" y="0"/>
            <a:chExt cx="1421056" cy="1351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21056" cy="135191"/>
            </a:xfrm>
            <a:custGeom>
              <a:avLst/>
              <a:gdLst/>
              <a:ahLst/>
              <a:cxnLst/>
              <a:rect r="r" b="b" t="t" l="l"/>
              <a:pathLst>
                <a:path h="135191" w="1421056">
                  <a:moveTo>
                    <a:pt x="0" y="0"/>
                  </a:moveTo>
                  <a:lnTo>
                    <a:pt x="1421056" y="0"/>
                  </a:lnTo>
                  <a:lnTo>
                    <a:pt x="1421056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421056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3162528" y="0"/>
            <a:ext cx="5150641" cy="10287000"/>
            <a:chOff x="0" y="0"/>
            <a:chExt cx="1356547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56547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56547">
                  <a:moveTo>
                    <a:pt x="0" y="0"/>
                  </a:moveTo>
                  <a:lnTo>
                    <a:pt x="1356547" y="0"/>
                  </a:lnTo>
                  <a:lnTo>
                    <a:pt x="1356547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356547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283747" y="983506"/>
            <a:ext cx="5150641" cy="513302"/>
            <a:chOff x="0" y="0"/>
            <a:chExt cx="1356547" cy="1351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56547" cy="135191"/>
            </a:xfrm>
            <a:custGeom>
              <a:avLst/>
              <a:gdLst/>
              <a:ahLst/>
              <a:cxnLst/>
              <a:rect r="r" b="b" t="t" l="l"/>
              <a:pathLst>
                <a:path h="135191" w="1356547">
                  <a:moveTo>
                    <a:pt x="0" y="0"/>
                  </a:moveTo>
                  <a:lnTo>
                    <a:pt x="1356547" y="0"/>
                  </a:lnTo>
                  <a:lnTo>
                    <a:pt x="1356547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356547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59258" y="7017366"/>
            <a:ext cx="5395571" cy="513302"/>
            <a:chOff x="0" y="0"/>
            <a:chExt cx="1421056" cy="1351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21056" cy="135191"/>
            </a:xfrm>
            <a:custGeom>
              <a:avLst/>
              <a:gdLst/>
              <a:ahLst/>
              <a:cxnLst/>
              <a:rect r="r" b="b" t="t" l="l"/>
              <a:pathLst>
                <a:path h="135191" w="1421056">
                  <a:moveTo>
                    <a:pt x="0" y="0"/>
                  </a:moveTo>
                  <a:lnTo>
                    <a:pt x="1421056" y="0"/>
                  </a:lnTo>
                  <a:lnTo>
                    <a:pt x="1421056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1421056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473558" y="8481737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638563" y="8481737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635553" y="8481737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73558" y="7654493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638563" y="7654493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635553" y="7654493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28700" y="1016049"/>
            <a:ext cx="1947141" cy="277132"/>
          </a:xfrm>
          <a:custGeom>
            <a:avLst/>
            <a:gdLst/>
            <a:ahLst/>
            <a:cxnLst/>
            <a:rect r="r" b="b" t="t" l="l"/>
            <a:pathLst>
              <a:path h="277132" w="1947141">
                <a:moveTo>
                  <a:pt x="0" y="0"/>
                </a:moveTo>
                <a:lnTo>
                  <a:pt x="1947141" y="0"/>
                </a:lnTo>
                <a:lnTo>
                  <a:pt x="1947141" y="277132"/>
                </a:lnTo>
                <a:lnTo>
                  <a:pt x="0" y="2771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3167157" y="-8791"/>
            <a:ext cx="5146011" cy="7715250"/>
          </a:xfrm>
          <a:custGeom>
            <a:avLst/>
            <a:gdLst/>
            <a:ahLst/>
            <a:cxnLst/>
            <a:rect r="r" b="b" t="t" l="l"/>
            <a:pathLst>
              <a:path h="7715250" w="5146011">
                <a:moveTo>
                  <a:pt x="0" y="0"/>
                </a:moveTo>
                <a:lnTo>
                  <a:pt x="5146012" y="0"/>
                </a:lnTo>
                <a:lnTo>
                  <a:pt x="514601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7283747" y="3782584"/>
            <a:ext cx="5150641" cy="513302"/>
            <a:chOff x="0" y="0"/>
            <a:chExt cx="1356547" cy="13519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356547" cy="135191"/>
            </a:xfrm>
            <a:custGeom>
              <a:avLst/>
              <a:gdLst/>
              <a:ahLst/>
              <a:cxnLst/>
              <a:rect r="r" b="b" t="t" l="l"/>
              <a:pathLst>
                <a:path h="135191" w="1356547">
                  <a:moveTo>
                    <a:pt x="0" y="0"/>
                  </a:moveTo>
                  <a:lnTo>
                    <a:pt x="1356547" y="0"/>
                  </a:lnTo>
                  <a:lnTo>
                    <a:pt x="1356547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47625"/>
              <a:ext cx="1356547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6615792" y="6233877"/>
            <a:ext cx="6546736" cy="3452381"/>
          </a:xfrm>
          <a:custGeom>
            <a:avLst/>
            <a:gdLst/>
            <a:ahLst/>
            <a:cxnLst/>
            <a:rect r="r" b="b" t="t" l="l"/>
            <a:pathLst>
              <a:path h="3452381" w="6546736">
                <a:moveTo>
                  <a:pt x="0" y="0"/>
                </a:moveTo>
                <a:lnTo>
                  <a:pt x="6546736" y="0"/>
                </a:lnTo>
                <a:lnTo>
                  <a:pt x="6546736" y="3452381"/>
                </a:lnTo>
                <a:lnTo>
                  <a:pt x="0" y="34523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1059258" y="4369036"/>
            <a:ext cx="5613188" cy="2409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Tecnologia não invasiva e não medicamentosa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Se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ssões com menos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de 30 minutos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odelo walk-in &amp; walk-out, sem tempo de recuperação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Operação simples e protocolos padronizados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Alta aceitação e adesão ao tratamento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Ampliação do portfólio clínico para bem-estar mental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Potencial de receita recorrente com protocolo estruturado</a:t>
            </a:r>
          </a:p>
          <a:p>
            <a:pPr algn="l">
              <a:lnSpc>
                <a:spcPts val="2412"/>
              </a:lnSpc>
            </a:pPr>
          </a:p>
        </p:txBody>
      </p:sp>
      <p:sp>
        <p:nvSpPr>
          <p:cNvPr name="TextBox 28" id="28"/>
          <p:cNvSpPr txBox="true"/>
          <p:nvPr/>
        </p:nvSpPr>
        <p:spPr>
          <a:xfrm rot="0">
            <a:off x="1188421" y="3828083"/>
            <a:ext cx="2202805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BENEFÍCIOS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51058" y="1493206"/>
            <a:ext cx="5403772" cy="815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equilíbrio mental como parte essencial do resultado clínico.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51058" y="2402589"/>
            <a:ext cx="5304127" cy="12315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EXOMIND amplia o conceito de cuidado na clínica médica ao integrar o bem-estar mental como componente fundamental dos resultados estéticos e terapêuticos através de uma abordagem não invasiva e inovadora que posiciona a clínica na convergência entre saúde, performance emocional e alta tecnologia.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412910" y="1029005"/>
            <a:ext cx="4401141" cy="356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EXCLUSIVA TECNOLOGIA EXOTMS™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188421" y="7062864"/>
            <a:ext cx="2202805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INDICAÇÕES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057771" y="8962917"/>
            <a:ext cx="1261124" cy="310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DIFICULDADE DE 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CONCENTRAÇÃO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5090884" y="8962917"/>
            <a:ext cx="1524908" cy="310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COMPULSÃO ALI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MENTAR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219765" y="8962917"/>
            <a:ext cx="1261124" cy="310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ALTERAÇÕES</a:t>
            </a:r>
          </a:p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DE SONO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057771" y="8135673"/>
            <a:ext cx="1261124" cy="310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ESTRESSE 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CRÔNICO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5090884" y="8135673"/>
            <a:ext cx="1524908" cy="310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OSCILAÇÕES</a:t>
            </a:r>
          </a:p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DE HU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MOR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219765" y="8135673"/>
            <a:ext cx="1261124" cy="310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SINTOMAS ANSIOSOS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283747" y="1539484"/>
            <a:ext cx="5613188" cy="2105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Tecnologia não invasiva e não medicamentosa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Se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ssões com menos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de 30 minutos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odelo walk-in &amp; walk-out, sem tempo de recuperação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Operação simples e protocolos padronizados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Alta aceitação e adesão ao tratamento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Ampliação do portfólio clínico para bem-estar mental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Potencial de receita recorrente com protocolo estruturado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412910" y="3828083"/>
            <a:ext cx="4401141" cy="356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EXCLUSIVA TECNOLOGIA EXOTMS™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283747" y="4414388"/>
            <a:ext cx="5613188" cy="1495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Melhora significativa em escalas de estr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sse e ansieda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de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Aumento de energia e disposição relatada pelos 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pacientes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Evolução positiva em indicadores de humor e motivação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Alta taxa de satisfação e adesão ao protocolo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Resultados progressivos ao longo das sessões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535927"/>
            <a:ext cx="23275111" cy="10822927"/>
          </a:xfrm>
          <a:custGeom>
            <a:avLst/>
            <a:gdLst/>
            <a:ahLst/>
            <a:cxnLst/>
            <a:rect r="r" b="b" t="t" l="l"/>
            <a:pathLst>
              <a:path h="10822927" w="23275111">
                <a:moveTo>
                  <a:pt x="0" y="0"/>
                </a:moveTo>
                <a:lnTo>
                  <a:pt x="23275111" y="0"/>
                </a:lnTo>
                <a:lnTo>
                  <a:pt x="23275111" y="10822927"/>
                </a:lnTo>
                <a:lnTo>
                  <a:pt x="0" y="108229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4444464"/>
            <a:ext cx="5833699" cy="1222480"/>
          </a:xfrm>
          <a:custGeom>
            <a:avLst/>
            <a:gdLst/>
            <a:ahLst/>
            <a:cxnLst/>
            <a:rect r="r" b="b" t="t" l="l"/>
            <a:pathLst>
              <a:path h="1222480" w="5833699">
                <a:moveTo>
                  <a:pt x="0" y="0"/>
                </a:moveTo>
                <a:lnTo>
                  <a:pt x="5833699" y="0"/>
                </a:lnTo>
                <a:lnTo>
                  <a:pt x="5833699" y="1222479"/>
                </a:lnTo>
                <a:lnTo>
                  <a:pt x="0" y="12224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144000" y="5741803"/>
            <a:ext cx="5351631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U</a:t>
            </a:r>
            <a:r>
              <a:rPr lang="en-US" sz="23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ma plataforma, infinitas possibilidades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111663"/>
            <a:ext cx="5449050" cy="10462471"/>
            <a:chOff x="0" y="0"/>
            <a:chExt cx="1435141" cy="27555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35141" cy="2755548"/>
            </a:xfrm>
            <a:custGeom>
              <a:avLst/>
              <a:gdLst/>
              <a:ahLst/>
              <a:cxnLst/>
              <a:rect r="r" b="b" t="t" l="l"/>
              <a:pathLst>
                <a:path h="2755548" w="1435141">
                  <a:moveTo>
                    <a:pt x="0" y="0"/>
                  </a:moveTo>
                  <a:lnTo>
                    <a:pt x="1435141" y="0"/>
                  </a:lnTo>
                  <a:lnTo>
                    <a:pt x="1435141" y="2755548"/>
                  </a:lnTo>
                  <a:lnTo>
                    <a:pt x="0" y="2755548"/>
                  </a:lnTo>
                  <a:close/>
                </a:path>
              </a:pathLst>
            </a:custGeom>
            <a:gradFill rotWithShape="true">
              <a:gsLst>
                <a:gs pos="0">
                  <a:srgbClr val="96D2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435141" cy="28031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283619" y="5000241"/>
            <a:ext cx="2881365" cy="3327539"/>
          </a:xfrm>
          <a:custGeom>
            <a:avLst/>
            <a:gdLst/>
            <a:ahLst/>
            <a:cxnLst/>
            <a:rect r="r" b="b" t="t" l="l"/>
            <a:pathLst>
              <a:path h="3327539" w="2881365">
                <a:moveTo>
                  <a:pt x="0" y="0"/>
                </a:moveTo>
                <a:lnTo>
                  <a:pt x="2881366" y="0"/>
                </a:lnTo>
                <a:lnTo>
                  <a:pt x="2881366" y="3327539"/>
                </a:lnTo>
                <a:lnTo>
                  <a:pt x="0" y="33275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472" t="-31114" r="-61975" b="-406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15125" y="1028700"/>
            <a:ext cx="6172200" cy="9258300"/>
          </a:xfrm>
          <a:custGeom>
            <a:avLst/>
            <a:gdLst/>
            <a:ahLst/>
            <a:cxnLst/>
            <a:rect r="r" b="b" t="t" l="l"/>
            <a:pathLst>
              <a:path h="9258300" w="6172200">
                <a:moveTo>
                  <a:pt x="0" y="0"/>
                </a:moveTo>
                <a:lnTo>
                  <a:pt x="6172200" y="0"/>
                </a:lnTo>
                <a:lnTo>
                  <a:pt x="61722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4907" y="1028700"/>
            <a:ext cx="2694606" cy="561742"/>
          </a:xfrm>
          <a:custGeom>
            <a:avLst/>
            <a:gdLst/>
            <a:ahLst/>
            <a:cxnLst/>
            <a:rect r="r" b="b" t="t" l="l"/>
            <a:pathLst>
              <a:path h="561742" w="2694606">
                <a:moveTo>
                  <a:pt x="0" y="0"/>
                </a:moveTo>
                <a:lnTo>
                  <a:pt x="2694606" y="0"/>
                </a:lnTo>
                <a:lnTo>
                  <a:pt x="2694606" y="561742"/>
                </a:lnTo>
                <a:lnTo>
                  <a:pt x="0" y="5617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229501" y="240981"/>
            <a:ext cx="3828998" cy="5885255"/>
          </a:xfrm>
          <a:custGeom>
            <a:avLst/>
            <a:gdLst/>
            <a:ahLst/>
            <a:cxnLst/>
            <a:rect r="r" b="b" t="t" l="l"/>
            <a:pathLst>
              <a:path h="5885255" w="3828998">
                <a:moveTo>
                  <a:pt x="0" y="0"/>
                </a:moveTo>
                <a:lnTo>
                  <a:pt x="3828998" y="0"/>
                </a:lnTo>
                <a:lnTo>
                  <a:pt x="3828998" y="5885255"/>
                </a:lnTo>
                <a:lnTo>
                  <a:pt x="0" y="58852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1682340"/>
            <a:ext cx="3086100" cy="789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U</a:t>
            </a:r>
            <a:r>
              <a:rPr lang="en-US" sz="23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ma plataforma, infinitas possibilidades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574669" y="1542817"/>
            <a:ext cx="6378563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A radiofrequência inteligente </a:t>
            </a:r>
            <a:r>
              <a:rPr lang="en-US" sz="20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que re</a:t>
            </a:r>
            <a:r>
              <a:rPr lang="en-US" sz="20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define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rejuvenescimento facial, corporal e íntimo.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574669" y="2506106"/>
            <a:ext cx="5895416" cy="1455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Exion é uma platafo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rma de radiofrequência monopolar com cinco formas de aplicação, inteligência artificial integrada, aquecimento homogêneo e aplicadores para face, corpo, íntimo, resurfacing e microneedling com RF.</a:t>
            </a:r>
          </a:p>
          <a:p>
            <a:pPr algn="l">
              <a:lnSpc>
                <a:spcPts val="1680"/>
              </a:lnSpc>
              <a:spcBef>
                <a:spcPct val="0"/>
              </a:spcBef>
            </a:pPr>
          </a:p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EXION estimula colágeno, elastina e, </a:t>
            </a:r>
            <a:r>
              <a:rPr lang="en-US" b="true" sz="12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de forma exclusiva no mercado, a produção natural de ácido hialurônico.</a:t>
            </a:r>
          </a:p>
          <a:p>
            <a:pPr algn="l">
              <a:lnSpc>
                <a:spcPts val="1680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8515814" y="5732536"/>
            <a:ext cx="4463005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Controle térmico através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de</a:t>
            </a:r>
            <a:r>
              <a:rPr lang="en-US" b="true" sz="20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 Inteligência Artificial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515814" y="6644960"/>
            <a:ext cx="4327937" cy="1455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 tecnologia de IA do EXION ajusta auto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maticamente a entrega térmica conforme o tipo de tecido, respeitando profundidade, resistência e o tempo ideal de aquecimento.</a:t>
            </a:r>
          </a:p>
          <a:p>
            <a:pPr algn="l">
              <a:lnSpc>
                <a:spcPts val="1680"/>
              </a:lnSpc>
              <a:spcBef>
                <a:spcPct val="0"/>
              </a:spcBef>
            </a:pPr>
          </a:p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resultado são tratamentos seguros, uniformes e altamente personalizados, com menor desconforto e maior estímulo dérmico e subdérmico.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96D2FF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9258" y="3782584"/>
            <a:ext cx="5395571" cy="513302"/>
            <a:chOff x="0" y="0"/>
            <a:chExt cx="1421056" cy="1351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21056" cy="135191"/>
            </a:xfrm>
            <a:custGeom>
              <a:avLst/>
              <a:gdLst/>
              <a:ahLst/>
              <a:cxnLst/>
              <a:rect r="r" b="b" t="t" l="l"/>
              <a:pathLst>
                <a:path h="135191" w="1421056">
                  <a:moveTo>
                    <a:pt x="0" y="0"/>
                  </a:moveTo>
                  <a:lnTo>
                    <a:pt x="1421056" y="0"/>
                  </a:lnTo>
                  <a:lnTo>
                    <a:pt x="1421056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421056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3162528" y="0"/>
            <a:ext cx="5150641" cy="10287000"/>
            <a:chOff x="0" y="0"/>
            <a:chExt cx="1356547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56547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56547">
                  <a:moveTo>
                    <a:pt x="0" y="0"/>
                  </a:moveTo>
                  <a:lnTo>
                    <a:pt x="1356547" y="0"/>
                  </a:lnTo>
                  <a:lnTo>
                    <a:pt x="1356547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356547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313585" y="4997826"/>
            <a:ext cx="904070" cy="1150558"/>
            <a:chOff x="0" y="0"/>
            <a:chExt cx="331361" cy="4217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31361" cy="421704"/>
            </a:xfrm>
            <a:custGeom>
              <a:avLst/>
              <a:gdLst/>
              <a:ahLst/>
              <a:cxnLst/>
              <a:rect r="r" b="b" t="t" l="l"/>
              <a:pathLst>
                <a:path h="421704" w="331361">
                  <a:moveTo>
                    <a:pt x="0" y="0"/>
                  </a:moveTo>
                  <a:lnTo>
                    <a:pt x="331361" y="0"/>
                  </a:lnTo>
                  <a:lnTo>
                    <a:pt x="331361" y="421704"/>
                  </a:lnTo>
                  <a:lnTo>
                    <a:pt x="0" y="421704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331361" cy="4693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1122259">
            <a:off x="7061716" y="3922640"/>
            <a:ext cx="2002736" cy="2282346"/>
          </a:xfrm>
          <a:custGeom>
            <a:avLst/>
            <a:gdLst/>
            <a:ahLst/>
            <a:cxnLst/>
            <a:rect r="r" b="b" t="t" l="l"/>
            <a:pathLst>
              <a:path h="2282346" w="2002736">
                <a:moveTo>
                  <a:pt x="0" y="0"/>
                </a:moveTo>
                <a:lnTo>
                  <a:pt x="2002736" y="0"/>
                </a:lnTo>
                <a:lnTo>
                  <a:pt x="2002736" y="2282347"/>
                </a:lnTo>
                <a:lnTo>
                  <a:pt x="0" y="22823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31623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7283747" y="3395729"/>
            <a:ext cx="904070" cy="1150558"/>
            <a:chOff x="0" y="0"/>
            <a:chExt cx="331361" cy="42170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31361" cy="421704"/>
            </a:xfrm>
            <a:custGeom>
              <a:avLst/>
              <a:gdLst/>
              <a:ahLst/>
              <a:cxnLst/>
              <a:rect r="r" b="b" t="t" l="l"/>
              <a:pathLst>
                <a:path h="421704" w="331361">
                  <a:moveTo>
                    <a:pt x="0" y="0"/>
                  </a:moveTo>
                  <a:lnTo>
                    <a:pt x="331361" y="0"/>
                  </a:lnTo>
                  <a:lnTo>
                    <a:pt x="331361" y="421704"/>
                  </a:lnTo>
                  <a:lnTo>
                    <a:pt x="0" y="421704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331361" cy="4693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1173657">
            <a:off x="7241441" y="3153104"/>
            <a:ext cx="988682" cy="1391461"/>
          </a:xfrm>
          <a:custGeom>
            <a:avLst/>
            <a:gdLst/>
            <a:ahLst/>
            <a:cxnLst/>
            <a:rect r="r" b="b" t="t" l="l"/>
            <a:pathLst>
              <a:path h="1391461" w="988682">
                <a:moveTo>
                  <a:pt x="0" y="0"/>
                </a:moveTo>
                <a:lnTo>
                  <a:pt x="988682" y="0"/>
                </a:lnTo>
                <a:lnTo>
                  <a:pt x="988682" y="1391461"/>
                </a:lnTo>
                <a:lnTo>
                  <a:pt x="0" y="13914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658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8383417" y="1975553"/>
            <a:ext cx="5697124" cy="1014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EXION Clear RF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Resurfacing fracionado não invasivo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Microablação intel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igente e uniforme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Manchas superficiais, textura e brilho da pele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7283747" y="1861411"/>
            <a:ext cx="904070" cy="1150558"/>
            <a:chOff x="0" y="0"/>
            <a:chExt cx="331361" cy="42170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1361" cy="421704"/>
            </a:xfrm>
            <a:custGeom>
              <a:avLst/>
              <a:gdLst/>
              <a:ahLst/>
              <a:cxnLst/>
              <a:rect r="r" b="b" t="t" l="l"/>
              <a:pathLst>
                <a:path h="421704" w="331361">
                  <a:moveTo>
                    <a:pt x="0" y="0"/>
                  </a:moveTo>
                  <a:lnTo>
                    <a:pt x="331361" y="0"/>
                  </a:lnTo>
                  <a:lnTo>
                    <a:pt x="331361" y="421704"/>
                  </a:lnTo>
                  <a:lnTo>
                    <a:pt x="0" y="421704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1361" cy="4693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8383417" y="6821035"/>
            <a:ext cx="5697124" cy="988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EXION Body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RF monopolar profunda para flacidez e remodelação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Firmeza, textura e contorno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A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bdômen, braços, coxas e glúteos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7283747" y="6658537"/>
            <a:ext cx="933908" cy="1150558"/>
            <a:chOff x="0" y="0"/>
            <a:chExt cx="342297" cy="421704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42297" cy="421704"/>
            </a:xfrm>
            <a:custGeom>
              <a:avLst/>
              <a:gdLst/>
              <a:ahLst/>
              <a:cxnLst/>
              <a:rect r="r" b="b" t="t" l="l"/>
              <a:pathLst>
                <a:path h="421704" w="342297">
                  <a:moveTo>
                    <a:pt x="0" y="0"/>
                  </a:moveTo>
                  <a:lnTo>
                    <a:pt x="342297" y="0"/>
                  </a:lnTo>
                  <a:lnTo>
                    <a:pt x="342297" y="421704"/>
                  </a:lnTo>
                  <a:lnTo>
                    <a:pt x="0" y="421704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342297" cy="4693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7283747" y="8132575"/>
            <a:ext cx="933908" cy="1150558"/>
            <a:chOff x="0" y="0"/>
            <a:chExt cx="342297" cy="421704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42297" cy="421704"/>
            </a:xfrm>
            <a:custGeom>
              <a:avLst/>
              <a:gdLst/>
              <a:ahLst/>
              <a:cxnLst/>
              <a:rect r="r" b="b" t="t" l="l"/>
              <a:pathLst>
                <a:path h="421704" w="342297">
                  <a:moveTo>
                    <a:pt x="0" y="0"/>
                  </a:moveTo>
                  <a:lnTo>
                    <a:pt x="342297" y="0"/>
                  </a:lnTo>
                  <a:lnTo>
                    <a:pt x="342297" y="421704"/>
                  </a:lnTo>
                  <a:lnTo>
                    <a:pt x="0" y="421704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47625"/>
              <a:ext cx="342297" cy="4693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1014870">
            <a:off x="7213919" y="6570615"/>
            <a:ext cx="1043726" cy="1326402"/>
          </a:xfrm>
          <a:custGeom>
            <a:avLst/>
            <a:gdLst/>
            <a:ahLst/>
            <a:cxnLst/>
            <a:rect r="r" b="b" t="t" l="l"/>
            <a:pathLst>
              <a:path h="1326402" w="1043726">
                <a:moveTo>
                  <a:pt x="0" y="0"/>
                </a:moveTo>
                <a:lnTo>
                  <a:pt x="1043726" y="0"/>
                </a:lnTo>
                <a:lnTo>
                  <a:pt x="1043726" y="1326401"/>
                </a:lnTo>
                <a:lnTo>
                  <a:pt x="0" y="13264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6748646" y="7172139"/>
            <a:ext cx="1601238" cy="2100913"/>
          </a:xfrm>
          <a:custGeom>
            <a:avLst/>
            <a:gdLst/>
            <a:ahLst/>
            <a:cxnLst/>
            <a:rect r="r" b="b" t="t" l="l"/>
            <a:pathLst>
              <a:path h="2100913" w="1601238">
                <a:moveTo>
                  <a:pt x="0" y="0"/>
                </a:moveTo>
                <a:lnTo>
                  <a:pt x="1601238" y="0"/>
                </a:lnTo>
                <a:lnTo>
                  <a:pt x="1601238" y="2100913"/>
                </a:lnTo>
                <a:lnTo>
                  <a:pt x="0" y="21009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14324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7283747" y="983506"/>
            <a:ext cx="5150641" cy="513302"/>
            <a:chOff x="0" y="0"/>
            <a:chExt cx="1356547" cy="135191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356547" cy="135191"/>
            </a:xfrm>
            <a:custGeom>
              <a:avLst/>
              <a:gdLst/>
              <a:ahLst/>
              <a:cxnLst/>
              <a:rect r="r" b="b" t="t" l="l"/>
              <a:pathLst>
                <a:path h="135191" w="1356547">
                  <a:moveTo>
                    <a:pt x="0" y="0"/>
                  </a:moveTo>
                  <a:lnTo>
                    <a:pt x="1356547" y="0"/>
                  </a:lnTo>
                  <a:lnTo>
                    <a:pt x="1356547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47625"/>
              <a:ext cx="1356547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32" id="32"/>
          <p:cNvSpPr/>
          <p:nvPr/>
        </p:nvSpPr>
        <p:spPr>
          <a:xfrm flipH="false" flipV="false" rot="0">
            <a:off x="1058337" y="1039422"/>
            <a:ext cx="1231487" cy="256727"/>
          </a:xfrm>
          <a:custGeom>
            <a:avLst/>
            <a:gdLst/>
            <a:ahLst/>
            <a:cxnLst/>
            <a:rect r="r" b="b" t="t" l="l"/>
            <a:pathLst>
              <a:path h="256727" w="1231487">
                <a:moveTo>
                  <a:pt x="0" y="0"/>
                </a:moveTo>
                <a:lnTo>
                  <a:pt x="1231487" y="0"/>
                </a:lnTo>
                <a:lnTo>
                  <a:pt x="1231487" y="256727"/>
                </a:lnTo>
                <a:lnTo>
                  <a:pt x="0" y="2567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33" id="33"/>
          <p:cNvGrpSpPr/>
          <p:nvPr/>
        </p:nvGrpSpPr>
        <p:grpSpPr>
          <a:xfrm rot="0">
            <a:off x="1059258" y="7017366"/>
            <a:ext cx="5395571" cy="513302"/>
            <a:chOff x="0" y="0"/>
            <a:chExt cx="1421056" cy="135191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421056" cy="135191"/>
            </a:xfrm>
            <a:custGeom>
              <a:avLst/>
              <a:gdLst/>
              <a:ahLst/>
              <a:cxnLst/>
              <a:rect r="r" b="b" t="t" l="l"/>
              <a:pathLst>
                <a:path h="135191" w="1421056">
                  <a:moveTo>
                    <a:pt x="0" y="0"/>
                  </a:moveTo>
                  <a:lnTo>
                    <a:pt x="1421056" y="0"/>
                  </a:lnTo>
                  <a:lnTo>
                    <a:pt x="1421056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47625"/>
              <a:ext cx="1421056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36" id="36"/>
          <p:cNvSpPr/>
          <p:nvPr/>
        </p:nvSpPr>
        <p:spPr>
          <a:xfrm flipH="false" flipV="false" rot="0">
            <a:off x="1444487" y="7658212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2827796" y="7658212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5609493" y="7658212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1444487" y="8481737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2827796" y="8481737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5609493" y="8481737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4250845" y="7658212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4250845" y="8481737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13003651" y="-513213"/>
            <a:ext cx="5269181" cy="9221067"/>
          </a:xfrm>
          <a:custGeom>
            <a:avLst/>
            <a:gdLst/>
            <a:ahLst/>
            <a:cxnLst/>
            <a:rect r="r" b="b" t="t" l="l"/>
            <a:pathLst>
              <a:path h="9221067" w="5269181">
                <a:moveTo>
                  <a:pt x="0" y="0"/>
                </a:moveTo>
                <a:lnTo>
                  <a:pt x="5269181" y="0"/>
                </a:lnTo>
                <a:lnTo>
                  <a:pt x="5269181" y="9221067"/>
                </a:lnTo>
                <a:lnTo>
                  <a:pt x="0" y="92210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1037937">
            <a:off x="6970170" y="1498140"/>
            <a:ext cx="1590900" cy="1527264"/>
          </a:xfrm>
          <a:custGeom>
            <a:avLst/>
            <a:gdLst/>
            <a:ahLst/>
            <a:cxnLst/>
            <a:rect r="r" b="b" t="t" l="l"/>
            <a:pathLst>
              <a:path h="1527264" w="1590900">
                <a:moveTo>
                  <a:pt x="0" y="0"/>
                </a:moveTo>
                <a:lnTo>
                  <a:pt x="1590900" y="0"/>
                </a:lnTo>
                <a:lnTo>
                  <a:pt x="1590900" y="1527263"/>
                </a:lnTo>
                <a:lnTo>
                  <a:pt x="0" y="152726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46" id="46"/>
          <p:cNvSpPr txBox="true"/>
          <p:nvPr/>
        </p:nvSpPr>
        <p:spPr>
          <a:xfrm rot="0">
            <a:off x="1059258" y="4369036"/>
            <a:ext cx="5613188" cy="2105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b="true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Plataforma 5 em 1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com múltiplas aplicações clínicas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Estímulo simultâneo de colágeno, elas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tina e ácido hialurônico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Firmeza e remodelação profunda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Sessões rápidas, seguras e com mínima recuperação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Tratamentos Confortáveis e personalizáveis para todos fototipos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Protocolos integrados para face, corpo e íntimo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Alta taxa de satisfação e recorrência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188421" y="3828083"/>
            <a:ext cx="2202805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BENEFÍCIOS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051058" y="1493206"/>
            <a:ext cx="5403772" cy="815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 única tecnologia capaz de promover o estímulo de ácido hialurônico. 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051058" y="2402589"/>
            <a:ext cx="5304127" cy="983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Ao proporcionar estresse térmico e mecânico com a sinergia entre o ultrassom direcionado e a radiofrequência monopolar, o EXION desempenha</a:t>
            </a:r>
            <a:r>
              <a:rPr lang="en-US" b="true" sz="1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 um papel fundamental no início da síntese natural de ácido hialurônico</a:t>
            </a:r>
            <a:r>
              <a:rPr lang="en-US" sz="1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do corpo e do rosto.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8413255" y="5146171"/>
            <a:ext cx="4292073" cy="978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EXION Face</a:t>
            </a:r>
          </a:p>
          <a:p>
            <a:pPr algn="l">
              <a:lnSpc>
                <a:spcPts val="1679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RF monopolar + ultrassom direcionado</a:t>
            </a:r>
          </a:p>
          <a:p>
            <a:pPr algn="l">
              <a:lnSpc>
                <a:spcPts val="1679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Estímulo de colágeno, elas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tina e ácido hialurônico</a:t>
            </a:r>
          </a:p>
          <a:p>
            <a:pPr algn="l">
              <a:lnSpc>
                <a:spcPts val="1679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Redefinição do contorno e melhora da textura facial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8383417" y="3532192"/>
            <a:ext cx="5697124" cy="1014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EXION RF Microagulhada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Microneedling com radiofrequência fracionada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IA controla profund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idade e energia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Cicatrizes, linhas finas, textura e flacidez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8383417" y="8315434"/>
            <a:ext cx="5697124" cy="988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EXION Emfemme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RF monopolar controlada para a região íntima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Firmeza, elasticidade, vascular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ização e conforto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Procedimento rápido, seguro e de alta aceitação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7412910" y="1029005"/>
            <a:ext cx="2202805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PONTEIRAS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188421" y="7062864"/>
            <a:ext cx="2202805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INDICAÇÕES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187684" y="8039488"/>
            <a:ext cx="943156" cy="276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2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FLACIDEZ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028700" y="8962917"/>
            <a:ext cx="1261124" cy="310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GORDURA</a:t>
            </a:r>
          </a:p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LOCALIZADA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2570993" y="8039488"/>
            <a:ext cx="943156" cy="276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2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MANCHAS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5352689" y="8039488"/>
            <a:ext cx="943156" cy="276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2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RUGAS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2412009" y="9039117"/>
            <a:ext cx="1261124" cy="157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CICATRIZES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5061813" y="8962917"/>
            <a:ext cx="1524908" cy="157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REJUVENESCIMENTO</a:t>
            </a:r>
          </a:p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ÍNTIMO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3742930" y="8039488"/>
            <a:ext cx="1445378" cy="276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2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CICATRIZ DE ACNE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3835058" y="8962917"/>
            <a:ext cx="1261124" cy="310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LINHAS DE</a:t>
            </a:r>
          </a:p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EXPRESSÃO</a:t>
            </a:r>
          </a:p>
        </p:txBody>
      </p:sp>
      <p:sp>
        <p:nvSpPr>
          <p:cNvPr name="Freeform 63" id="63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033389"/>
            <a:ext cx="2690813" cy="563873"/>
          </a:xfrm>
          <a:custGeom>
            <a:avLst/>
            <a:gdLst/>
            <a:ahLst/>
            <a:cxnLst/>
            <a:rect r="r" b="b" t="t" l="l"/>
            <a:pathLst>
              <a:path h="563873" w="2690813">
                <a:moveTo>
                  <a:pt x="0" y="0"/>
                </a:moveTo>
                <a:lnTo>
                  <a:pt x="2690813" y="0"/>
                </a:lnTo>
                <a:lnTo>
                  <a:pt x="2690813" y="563873"/>
                </a:lnTo>
                <a:lnTo>
                  <a:pt x="0" y="5638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690555"/>
            <a:ext cx="9092811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Resultados - Antes e Depois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219155" y="3910394"/>
            <a:ext cx="3529757" cy="2533353"/>
            <a:chOff x="0" y="0"/>
            <a:chExt cx="407294" cy="2923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07294" cy="292320"/>
            </a:xfrm>
            <a:custGeom>
              <a:avLst/>
              <a:gdLst/>
              <a:ahLst/>
              <a:cxnLst/>
              <a:rect r="r" b="b" t="t" l="l"/>
              <a:pathLst>
                <a:path h="292320" w="407294">
                  <a:moveTo>
                    <a:pt x="0" y="0"/>
                  </a:moveTo>
                  <a:lnTo>
                    <a:pt x="407294" y="0"/>
                  </a:lnTo>
                  <a:lnTo>
                    <a:pt x="407294" y="292320"/>
                  </a:lnTo>
                  <a:lnTo>
                    <a:pt x="0" y="292320"/>
                  </a:lnTo>
                  <a:close/>
                </a:path>
              </a:pathLst>
            </a:custGeom>
            <a:blipFill>
              <a:blip r:embed="rId3"/>
              <a:stretch>
                <a:fillRect l="0" t="-62" r="0" b="-62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567120" y="3910394"/>
            <a:ext cx="3529757" cy="2533353"/>
            <a:chOff x="0" y="0"/>
            <a:chExt cx="407294" cy="2923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07294" cy="292320"/>
            </a:xfrm>
            <a:custGeom>
              <a:avLst/>
              <a:gdLst/>
              <a:ahLst/>
              <a:cxnLst/>
              <a:rect r="r" b="b" t="t" l="l"/>
              <a:pathLst>
                <a:path h="292320" w="407294">
                  <a:moveTo>
                    <a:pt x="0" y="0"/>
                  </a:moveTo>
                  <a:lnTo>
                    <a:pt x="407294" y="0"/>
                  </a:lnTo>
                  <a:lnTo>
                    <a:pt x="407294" y="292320"/>
                  </a:lnTo>
                  <a:lnTo>
                    <a:pt x="0" y="292320"/>
                  </a:lnTo>
                  <a:close/>
                </a:path>
              </a:pathLst>
            </a:custGeom>
            <a:blipFill>
              <a:blip r:embed="rId4"/>
              <a:stretch>
                <a:fillRect l="0" t="-62" r="0" b="-62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8700" y="3910394"/>
            <a:ext cx="3529757" cy="2533353"/>
            <a:chOff x="0" y="0"/>
            <a:chExt cx="407294" cy="2923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07294" cy="292320"/>
            </a:xfrm>
            <a:custGeom>
              <a:avLst/>
              <a:gdLst/>
              <a:ahLst/>
              <a:cxnLst/>
              <a:rect r="r" b="b" t="t" l="l"/>
              <a:pathLst>
                <a:path h="292320" w="407294">
                  <a:moveTo>
                    <a:pt x="0" y="0"/>
                  </a:moveTo>
                  <a:lnTo>
                    <a:pt x="407294" y="0"/>
                  </a:lnTo>
                  <a:lnTo>
                    <a:pt x="407294" y="292320"/>
                  </a:lnTo>
                  <a:lnTo>
                    <a:pt x="0" y="292320"/>
                  </a:lnTo>
                  <a:close/>
                </a:path>
              </a:pathLst>
            </a:custGeom>
            <a:blipFill>
              <a:blip r:embed="rId5"/>
              <a:stretch>
                <a:fillRect l="0" t="-62" r="0" b="-62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4681237" y="3910394"/>
            <a:ext cx="3529757" cy="2533353"/>
            <a:chOff x="0" y="0"/>
            <a:chExt cx="407294" cy="29232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07294" cy="292320"/>
            </a:xfrm>
            <a:custGeom>
              <a:avLst/>
              <a:gdLst/>
              <a:ahLst/>
              <a:cxnLst/>
              <a:rect r="r" b="b" t="t" l="l"/>
              <a:pathLst>
                <a:path h="292320" w="407294">
                  <a:moveTo>
                    <a:pt x="0" y="0"/>
                  </a:moveTo>
                  <a:lnTo>
                    <a:pt x="407294" y="0"/>
                  </a:lnTo>
                  <a:lnTo>
                    <a:pt x="407294" y="292320"/>
                  </a:lnTo>
                  <a:lnTo>
                    <a:pt x="0" y="292320"/>
                  </a:lnTo>
                  <a:close/>
                </a:path>
              </a:pathLst>
            </a:custGeom>
            <a:blipFill>
              <a:blip r:embed="rId6"/>
              <a:stretch>
                <a:fillRect l="0" t="-62" r="0" b="-62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028700" y="6567572"/>
            <a:ext cx="9092811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1 MÊS APÓS A ÚLTIMA SESSÃO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9567120" y="3910394"/>
            <a:ext cx="3529757" cy="2533353"/>
            <a:chOff x="0" y="0"/>
            <a:chExt cx="546852" cy="39248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7"/>
              <a:stretch>
                <a:fillRect l="0" t="-62" r="0" b="-62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3220703" y="3910394"/>
            <a:ext cx="3528210" cy="2533353"/>
            <a:chOff x="0" y="0"/>
            <a:chExt cx="546612" cy="39248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4661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612">
                  <a:moveTo>
                    <a:pt x="0" y="0"/>
                  </a:moveTo>
                  <a:lnTo>
                    <a:pt x="546612" y="0"/>
                  </a:lnTo>
                  <a:lnTo>
                    <a:pt x="5466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8"/>
              <a:stretch>
                <a:fillRect l="0" t="-40" r="0" b="-40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9567120" y="6567572"/>
            <a:ext cx="9092811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3 MESES APÓS A ÚLTIMA SESSÃO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033389"/>
            <a:ext cx="2690813" cy="563873"/>
          </a:xfrm>
          <a:custGeom>
            <a:avLst/>
            <a:gdLst/>
            <a:ahLst/>
            <a:cxnLst/>
            <a:rect r="r" b="b" t="t" l="l"/>
            <a:pathLst>
              <a:path h="563873" w="2690813">
                <a:moveTo>
                  <a:pt x="0" y="0"/>
                </a:moveTo>
                <a:lnTo>
                  <a:pt x="2690813" y="0"/>
                </a:lnTo>
                <a:lnTo>
                  <a:pt x="2690813" y="563873"/>
                </a:lnTo>
                <a:lnTo>
                  <a:pt x="0" y="5638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3"/>
              <a:stretch>
                <a:fillRect l="-118693" t="0" r="-170275" b="-107091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3"/>
              <a:stretch>
                <a:fillRect l="-116384" t="0" r="-165017" b="-10709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567120" y="3910394"/>
            <a:ext cx="3461083" cy="2533353"/>
            <a:chOff x="0" y="0"/>
            <a:chExt cx="536212" cy="39248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4"/>
              <a:stretch>
                <a:fillRect l="-940" t="0" r="-94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3152029" y="3910394"/>
            <a:ext cx="3529757" cy="2533353"/>
            <a:chOff x="0" y="0"/>
            <a:chExt cx="546852" cy="39248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5"/>
              <a:stretch>
                <a:fillRect l="0" t="-51" r="0" b="-51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6"/>
              <a:stretch>
                <a:fillRect l="-928" t="0" r="-928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7"/>
              <a:stretch>
                <a:fillRect l="0" t="-62" r="0" b="-62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1028700" y="1690555"/>
            <a:ext cx="9092811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Resultados - Antes e Depois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96328" y="6567572"/>
            <a:ext cx="9092811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6 MESES  APÓS A ÚLTIMA SESSÃO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67120" y="6567572"/>
            <a:ext cx="9092811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1 MÊS APÓS A ÚLTIMA SESSÃO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033389"/>
            <a:ext cx="2690813" cy="563873"/>
          </a:xfrm>
          <a:custGeom>
            <a:avLst/>
            <a:gdLst/>
            <a:ahLst/>
            <a:cxnLst/>
            <a:rect r="r" b="b" t="t" l="l"/>
            <a:pathLst>
              <a:path h="563873" w="2690813">
                <a:moveTo>
                  <a:pt x="0" y="0"/>
                </a:moveTo>
                <a:lnTo>
                  <a:pt x="2690813" y="0"/>
                </a:lnTo>
                <a:lnTo>
                  <a:pt x="2690813" y="563873"/>
                </a:lnTo>
                <a:lnTo>
                  <a:pt x="0" y="5638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3"/>
              <a:stretch>
                <a:fillRect l="-118693" t="0" r="-170275" b="-107091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3"/>
              <a:stretch>
                <a:fillRect l="-116384" t="0" r="-165017" b="-10709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567120" y="3910394"/>
            <a:ext cx="3461083" cy="2533353"/>
            <a:chOff x="0" y="0"/>
            <a:chExt cx="536212" cy="39248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4"/>
              <a:stretch>
                <a:fillRect l="-928" t="0" r="-928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3152029" y="3910394"/>
            <a:ext cx="3529757" cy="2533353"/>
            <a:chOff x="0" y="0"/>
            <a:chExt cx="546852" cy="39248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5"/>
              <a:stretch>
                <a:fillRect l="0" t="-62" r="0" b="-62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6"/>
              <a:stretch>
                <a:fillRect l="-928" t="0" r="-928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7"/>
              <a:stretch>
                <a:fillRect l="0" t="-62" r="0" b="-62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1028700" y="1690555"/>
            <a:ext cx="9092811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Resultados - Antes e Depois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6567572"/>
            <a:ext cx="9092811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1 MÊS APÓS A ÚLTIMA SESSÃO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67120" y="6567572"/>
            <a:ext cx="9092811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3 MESES APÓS A ÚLTIMA SESSÃO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512431" y="0"/>
            <a:ext cx="28674564" cy="10287000"/>
          </a:xfrm>
          <a:custGeom>
            <a:avLst/>
            <a:gdLst/>
            <a:ahLst/>
            <a:cxnLst/>
            <a:rect r="r" b="b" t="t" l="l"/>
            <a:pathLst>
              <a:path h="10287000" w="28674564">
                <a:moveTo>
                  <a:pt x="0" y="0"/>
                </a:moveTo>
                <a:lnTo>
                  <a:pt x="28674565" y="0"/>
                </a:lnTo>
                <a:lnTo>
                  <a:pt x="2867456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5759260"/>
            <a:ext cx="7757318" cy="389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Do </a:t>
            </a:r>
            <a:r>
              <a:rPr lang="en-US" sz="23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músculo à pele, a evolução do rejuvenescimento facial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4444464"/>
            <a:ext cx="7562906" cy="1222480"/>
          </a:xfrm>
          <a:custGeom>
            <a:avLst/>
            <a:gdLst/>
            <a:ahLst/>
            <a:cxnLst/>
            <a:rect r="r" b="b" t="t" l="l"/>
            <a:pathLst>
              <a:path h="1222480" w="7562906">
                <a:moveTo>
                  <a:pt x="0" y="0"/>
                </a:moveTo>
                <a:lnTo>
                  <a:pt x="7562906" y="0"/>
                </a:lnTo>
                <a:lnTo>
                  <a:pt x="7562906" y="1222479"/>
                </a:lnTo>
                <a:lnTo>
                  <a:pt x="0" y="12224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111663"/>
            <a:ext cx="5469182" cy="10462471"/>
            <a:chOff x="0" y="0"/>
            <a:chExt cx="1440443" cy="27555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0443" cy="2755548"/>
            </a:xfrm>
            <a:custGeom>
              <a:avLst/>
              <a:gdLst/>
              <a:ahLst/>
              <a:cxnLst/>
              <a:rect r="r" b="b" t="t" l="l"/>
              <a:pathLst>
                <a:path h="2755548" w="1440443">
                  <a:moveTo>
                    <a:pt x="0" y="0"/>
                  </a:moveTo>
                  <a:lnTo>
                    <a:pt x="1440443" y="0"/>
                  </a:lnTo>
                  <a:lnTo>
                    <a:pt x="1440443" y="2755548"/>
                  </a:lnTo>
                  <a:lnTo>
                    <a:pt x="0" y="2755548"/>
                  </a:lnTo>
                  <a:close/>
                </a:path>
              </a:pathLst>
            </a:custGeom>
            <a:gradFill rotWithShape="true">
              <a:gsLst>
                <a:gs pos="0">
                  <a:srgbClr val="96D2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440443" cy="28031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247036" y="0"/>
            <a:ext cx="9272479" cy="10576078"/>
          </a:xfrm>
          <a:custGeom>
            <a:avLst/>
            <a:gdLst/>
            <a:ahLst/>
            <a:cxnLst/>
            <a:rect r="r" b="b" t="t" l="l"/>
            <a:pathLst>
              <a:path h="10576078" w="9272479">
                <a:moveTo>
                  <a:pt x="0" y="0"/>
                </a:moveTo>
                <a:lnTo>
                  <a:pt x="9272479" y="0"/>
                </a:lnTo>
                <a:lnTo>
                  <a:pt x="9272479" y="10576078"/>
                </a:lnTo>
                <a:lnTo>
                  <a:pt x="0" y="105760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7719" r="-48485" b="-6947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158306" y="2100805"/>
            <a:ext cx="7976293" cy="8186195"/>
          </a:xfrm>
          <a:custGeom>
            <a:avLst/>
            <a:gdLst/>
            <a:ahLst/>
            <a:cxnLst/>
            <a:rect r="r" b="b" t="t" l="l"/>
            <a:pathLst>
              <a:path h="8186195" w="7976293">
                <a:moveTo>
                  <a:pt x="0" y="0"/>
                </a:moveTo>
                <a:lnTo>
                  <a:pt x="7976293" y="0"/>
                </a:lnTo>
                <a:lnTo>
                  <a:pt x="7976293" y="8186195"/>
                </a:lnTo>
                <a:lnTo>
                  <a:pt x="0" y="81861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4907" y="1053676"/>
            <a:ext cx="3089893" cy="499874"/>
          </a:xfrm>
          <a:custGeom>
            <a:avLst/>
            <a:gdLst/>
            <a:ahLst/>
            <a:cxnLst/>
            <a:rect r="r" b="b" t="t" l="l"/>
            <a:pathLst>
              <a:path h="499874" w="3089893">
                <a:moveTo>
                  <a:pt x="0" y="0"/>
                </a:moveTo>
                <a:lnTo>
                  <a:pt x="3089893" y="0"/>
                </a:lnTo>
                <a:lnTo>
                  <a:pt x="3089893" y="499874"/>
                </a:lnTo>
                <a:lnTo>
                  <a:pt x="0" y="4998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601191" y="1006051"/>
            <a:ext cx="4396509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O lifting facial inteligente, s</a:t>
            </a:r>
            <a:r>
              <a:rPr lang="en-US" b="true" sz="20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em agulhas, sem dor e sem downtime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1682340"/>
            <a:ext cx="4173180" cy="789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Do </a:t>
            </a:r>
            <a:r>
              <a:rPr lang="en-US" sz="23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músculo à pele, a evolução do rejuvenescimento facial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601191" y="4246353"/>
            <a:ext cx="4396509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A tecnologia que redirecionou o</a:t>
            </a:r>
            <a:r>
              <a:rPr lang="en-US" b="true" sz="20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 futuro do rejuvenescimento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601191" y="1952721"/>
            <a:ext cx="6176106" cy="1874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EMFACE é a p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rimeira tecnologia do mundo capaz de tratar simultaneamente músculo e pele, combinando radiofrequência sincronizada e HIFES™ em um único procedimento.</a:t>
            </a:r>
          </a:p>
          <a:p>
            <a:pPr algn="l">
              <a:lnSpc>
                <a:spcPts val="1680"/>
              </a:lnSpc>
              <a:spcBef>
                <a:spcPct val="0"/>
              </a:spcBef>
            </a:pPr>
          </a:p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Com apenas 20 minutos por sessão, promove elevação natural, melhora de contorno, redução de rugas e uma expressão mais descansada, sem agulhas, sem dor e sem tempo de recuperação.</a:t>
            </a:r>
          </a:p>
          <a:p>
            <a:pPr algn="l">
              <a:lnSpc>
                <a:spcPts val="1680"/>
              </a:lnSpc>
              <a:spcBef>
                <a:spcPct val="0"/>
              </a:spcBef>
            </a:pPr>
          </a:p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b="true" sz="12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É rejuvenescimento inteligente, com performance previsível e alto valor percebido.</a:t>
            </a:r>
          </a:p>
          <a:p>
            <a:pPr algn="l">
              <a:lnSpc>
                <a:spcPts val="1680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6601191" y="5170784"/>
            <a:ext cx="3966587" cy="2712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 fusão entre SyncRF e HIFES™ 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entrega um aquecimento homogêneo das camadas dérmicas enquanto estimula músculos faciais específicos, aumentando o tônus e melhorando a sustentação profunda.</a:t>
            </a:r>
          </a:p>
          <a:p>
            <a:pPr algn="l">
              <a:lnSpc>
                <a:spcPts val="1680"/>
              </a:lnSpc>
              <a:spcBef>
                <a:spcPct val="0"/>
              </a:spcBef>
            </a:pPr>
          </a:p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Essa atuação simultânea gera resultados mais completos, naturais e estáveis ao longo do tempo, reposicionando a face sem alterar características pessoais ou expressões naturais.</a:t>
            </a:r>
          </a:p>
          <a:p>
            <a:pPr algn="l">
              <a:lnSpc>
                <a:spcPts val="1680"/>
              </a:lnSpc>
              <a:spcBef>
                <a:spcPct val="0"/>
              </a:spcBef>
            </a:pPr>
          </a:p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Tecnologia precisa, segura e perfeitamente calibrada para cada região.</a:t>
            </a:r>
          </a:p>
          <a:p>
            <a:pPr algn="l">
              <a:lnSpc>
                <a:spcPts val="1680"/>
              </a:lnSpc>
              <a:spcBef>
                <a:spcPct val="0"/>
              </a:spcBef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96D2FF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9258" y="3847171"/>
            <a:ext cx="5395571" cy="513302"/>
            <a:chOff x="0" y="0"/>
            <a:chExt cx="1421056" cy="1351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21056" cy="135191"/>
            </a:xfrm>
            <a:custGeom>
              <a:avLst/>
              <a:gdLst/>
              <a:ahLst/>
              <a:cxnLst/>
              <a:rect r="r" b="b" t="t" l="l"/>
              <a:pathLst>
                <a:path h="135191" w="1421056">
                  <a:moveTo>
                    <a:pt x="0" y="0"/>
                  </a:moveTo>
                  <a:lnTo>
                    <a:pt x="1421056" y="0"/>
                  </a:lnTo>
                  <a:lnTo>
                    <a:pt x="1421056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421056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748912" y="92583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165477" y="4827503"/>
            <a:ext cx="904070" cy="1150558"/>
            <a:chOff x="0" y="0"/>
            <a:chExt cx="331361" cy="42170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31361" cy="421704"/>
            </a:xfrm>
            <a:custGeom>
              <a:avLst/>
              <a:gdLst/>
              <a:ahLst/>
              <a:cxnLst/>
              <a:rect r="r" b="b" t="t" l="l"/>
              <a:pathLst>
                <a:path h="421704" w="331361">
                  <a:moveTo>
                    <a:pt x="0" y="0"/>
                  </a:moveTo>
                  <a:lnTo>
                    <a:pt x="331361" y="0"/>
                  </a:lnTo>
                  <a:lnTo>
                    <a:pt x="331361" y="421704"/>
                  </a:lnTo>
                  <a:lnTo>
                    <a:pt x="0" y="421704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31361" cy="4693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135640" y="3225406"/>
            <a:ext cx="904070" cy="1150558"/>
            <a:chOff x="0" y="0"/>
            <a:chExt cx="331361" cy="42170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1361" cy="421704"/>
            </a:xfrm>
            <a:custGeom>
              <a:avLst/>
              <a:gdLst/>
              <a:ahLst/>
              <a:cxnLst/>
              <a:rect r="r" b="b" t="t" l="l"/>
              <a:pathLst>
                <a:path h="421704" w="331361">
                  <a:moveTo>
                    <a:pt x="0" y="0"/>
                  </a:moveTo>
                  <a:lnTo>
                    <a:pt x="331361" y="0"/>
                  </a:lnTo>
                  <a:lnTo>
                    <a:pt x="331361" y="421704"/>
                  </a:lnTo>
                  <a:lnTo>
                    <a:pt x="0" y="421704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1361" cy="4693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8235310" y="1805230"/>
            <a:ext cx="5697124" cy="1223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Aplicador Testa (Frontal)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Estimula o músculo frontal: efeito lifting da sobrancelha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Reduz rugas estáticas da região superior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Reforça a sustentação muscular superior</a:t>
            </a:r>
          </a:p>
          <a:p>
            <a:pPr algn="l">
              <a:lnSpc>
                <a:spcPts val="1680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7135640" y="1691088"/>
            <a:ext cx="904070" cy="1150558"/>
            <a:chOff x="0" y="0"/>
            <a:chExt cx="331361" cy="42170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1361" cy="421704"/>
            </a:xfrm>
            <a:custGeom>
              <a:avLst/>
              <a:gdLst/>
              <a:ahLst/>
              <a:cxnLst/>
              <a:rect r="r" b="b" t="t" l="l"/>
              <a:pathLst>
                <a:path h="421704" w="331361">
                  <a:moveTo>
                    <a:pt x="0" y="0"/>
                  </a:moveTo>
                  <a:lnTo>
                    <a:pt x="331361" y="0"/>
                  </a:lnTo>
                  <a:lnTo>
                    <a:pt x="331361" y="421704"/>
                  </a:lnTo>
                  <a:lnTo>
                    <a:pt x="0" y="421704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1361" cy="4693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7135640" y="6372895"/>
            <a:ext cx="933908" cy="1150558"/>
            <a:chOff x="0" y="0"/>
            <a:chExt cx="342297" cy="42170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42297" cy="421704"/>
            </a:xfrm>
            <a:custGeom>
              <a:avLst/>
              <a:gdLst/>
              <a:ahLst/>
              <a:cxnLst/>
              <a:rect r="r" b="b" t="t" l="l"/>
              <a:pathLst>
                <a:path h="421704" w="342297">
                  <a:moveTo>
                    <a:pt x="0" y="0"/>
                  </a:moveTo>
                  <a:lnTo>
                    <a:pt x="342297" y="0"/>
                  </a:lnTo>
                  <a:lnTo>
                    <a:pt x="342297" y="421704"/>
                  </a:lnTo>
                  <a:lnTo>
                    <a:pt x="0" y="421704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47625"/>
              <a:ext cx="342297" cy="4693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7135640" y="958673"/>
            <a:ext cx="5395571" cy="513302"/>
            <a:chOff x="0" y="0"/>
            <a:chExt cx="1421056" cy="13519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421056" cy="135191"/>
            </a:xfrm>
            <a:custGeom>
              <a:avLst/>
              <a:gdLst/>
              <a:ahLst/>
              <a:cxnLst/>
              <a:rect r="r" b="b" t="t" l="l"/>
              <a:pathLst>
                <a:path h="135191" w="1421056">
                  <a:moveTo>
                    <a:pt x="0" y="0"/>
                  </a:moveTo>
                  <a:lnTo>
                    <a:pt x="1421056" y="0"/>
                  </a:lnTo>
                  <a:lnTo>
                    <a:pt x="1421056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1421056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059258" y="6992533"/>
            <a:ext cx="5395571" cy="513302"/>
            <a:chOff x="0" y="0"/>
            <a:chExt cx="1421056" cy="13519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421056" cy="135191"/>
            </a:xfrm>
            <a:custGeom>
              <a:avLst/>
              <a:gdLst/>
              <a:ahLst/>
              <a:cxnLst/>
              <a:rect r="r" b="b" t="t" l="l"/>
              <a:pathLst>
                <a:path h="135191" w="1421056">
                  <a:moveTo>
                    <a:pt x="0" y="0"/>
                  </a:moveTo>
                  <a:lnTo>
                    <a:pt x="1421056" y="0"/>
                  </a:lnTo>
                  <a:lnTo>
                    <a:pt x="1421056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1421056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444487" y="7633379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5609493" y="7633379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444487" y="8456904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2809410" y="8456904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5609493" y="8456904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187684" y="1152721"/>
            <a:ext cx="1523290" cy="246433"/>
          </a:xfrm>
          <a:custGeom>
            <a:avLst/>
            <a:gdLst/>
            <a:ahLst/>
            <a:cxnLst/>
            <a:rect r="r" b="b" t="t" l="l"/>
            <a:pathLst>
              <a:path h="246433" w="1523290">
                <a:moveTo>
                  <a:pt x="0" y="0"/>
                </a:moveTo>
                <a:lnTo>
                  <a:pt x="1523290" y="0"/>
                </a:lnTo>
                <a:lnTo>
                  <a:pt x="1523290" y="246433"/>
                </a:lnTo>
                <a:lnTo>
                  <a:pt x="0" y="2464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8235310" y="3361869"/>
            <a:ext cx="5697124" cy="1014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Aplicadores Bochechas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Atuam nos músculos zigomáticos e risório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Melhoram o tônus e equ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ilibram o terço médio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Reduzem a flacidez e redefinem o contorno</a:t>
            </a:r>
          </a:p>
        </p:txBody>
      </p:sp>
      <p:sp>
        <p:nvSpPr>
          <p:cNvPr name="Freeform 32" id="32"/>
          <p:cNvSpPr/>
          <p:nvPr/>
        </p:nvSpPr>
        <p:spPr>
          <a:xfrm flipH="false" flipV="false" rot="0">
            <a:off x="1515249" y="1446779"/>
            <a:ext cx="583820" cy="799157"/>
          </a:xfrm>
          <a:custGeom>
            <a:avLst/>
            <a:gdLst/>
            <a:ahLst/>
            <a:cxnLst/>
            <a:rect r="r" b="b" t="t" l="l"/>
            <a:pathLst>
              <a:path h="799157" w="583820">
                <a:moveTo>
                  <a:pt x="0" y="0"/>
                </a:moveTo>
                <a:lnTo>
                  <a:pt x="583820" y="0"/>
                </a:lnTo>
                <a:lnTo>
                  <a:pt x="583820" y="799157"/>
                </a:lnTo>
                <a:lnTo>
                  <a:pt x="0" y="7991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1158" t="0" r="-32926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3279297" y="1521677"/>
            <a:ext cx="714539" cy="649362"/>
          </a:xfrm>
          <a:custGeom>
            <a:avLst/>
            <a:gdLst/>
            <a:ahLst/>
            <a:cxnLst/>
            <a:rect r="r" b="b" t="t" l="l"/>
            <a:pathLst>
              <a:path h="649362" w="714539">
                <a:moveTo>
                  <a:pt x="0" y="0"/>
                </a:moveTo>
                <a:lnTo>
                  <a:pt x="714540" y="0"/>
                </a:lnTo>
                <a:lnTo>
                  <a:pt x="714540" y="649362"/>
                </a:lnTo>
                <a:lnTo>
                  <a:pt x="0" y="6493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2724" t="-12923" r="-22724" b="-12923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5251638" y="1569863"/>
            <a:ext cx="741454" cy="552990"/>
          </a:xfrm>
          <a:custGeom>
            <a:avLst/>
            <a:gdLst/>
            <a:ahLst/>
            <a:cxnLst/>
            <a:rect r="r" b="b" t="t" l="l"/>
            <a:pathLst>
              <a:path h="552990" w="741454">
                <a:moveTo>
                  <a:pt x="0" y="0"/>
                </a:moveTo>
                <a:lnTo>
                  <a:pt x="741453" y="0"/>
                </a:lnTo>
                <a:lnTo>
                  <a:pt x="741453" y="552990"/>
                </a:lnTo>
                <a:lnTo>
                  <a:pt x="0" y="5529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88" t="-17427" r="-288" b="-17427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388757" y="2663772"/>
            <a:ext cx="836803" cy="836803"/>
          </a:xfrm>
          <a:custGeom>
            <a:avLst/>
            <a:gdLst/>
            <a:ahLst/>
            <a:cxnLst/>
            <a:rect r="r" b="b" t="t" l="l"/>
            <a:pathLst>
              <a:path h="836803" w="836803">
                <a:moveTo>
                  <a:pt x="0" y="0"/>
                </a:moveTo>
                <a:lnTo>
                  <a:pt x="836803" y="0"/>
                </a:lnTo>
                <a:lnTo>
                  <a:pt x="836803" y="836803"/>
                </a:lnTo>
                <a:lnTo>
                  <a:pt x="0" y="8368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3256144" y="2654366"/>
            <a:ext cx="760846" cy="760846"/>
          </a:xfrm>
          <a:custGeom>
            <a:avLst/>
            <a:gdLst/>
            <a:ahLst/>
            <a:cxnLst/>
            <a:rect r="r" b="b" t="t" l="l"/>
            <a:pathLst>
              <a:path h="760846" w="760846">
                <a:moveTo>
                  <a:pt x="0" y="0"/>
                </a:moveTo>
                <a:lnTo>
                  <a:pt x="760846" y="0"/>
                </a:lnTo>
                <a:lnTo>
                  <a:pt x="760846" y="760846"/>
                </a:lnTo>
                <a:lnTo>
                  <a:pt x="0" y="76084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5310686" y="2663772"/>
            <a:ext cx="623358" cy="623358"/>
          </a:xfrm>
          <a:custGeom>
            <a:avLst/>
            <a:gdLst/>
            <a:ahLst/>
            <a:cxnLst/>
            <a:rect r="r" b="b" t="t" l="l"/>
            <a:pathLst>
              <a:path h="623358" w="623358">
                <a:moveTo>
                  <a:pt x="0" y="0"/>
                </a:moveTo>
                <a:lnTo>
                  <a:pt x="623358" y="0"/>
                </a:lnTo>
                <a:lnTo>
                  <a:pt x="623358" y="623358"/>
                </a:lnTo>
                <a:lnTo>
                  <a:pt x="0" y="62335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38" id="38"/>
          <p:cNvGrpSpPr/>
          <p:nvPr/>
        </p:nvGrpSpPr>
        <p:grpSpPr>
          <a:xfrm rot="0">
            <a:off x="13162528" y="0"/>
            <a:ext cx="5150641" cy="10287000"/>
            <a:chOff x="0" y="0"/>
            <a:chExt cx="1356547" cy="2709333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356547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56547">
                  <a:moveTo>
                    <a:pt x="0" y="0"/>
                  </a:moveTo>
                  <a:lnTo>
                    <a:pt x="1356547" y="0"/>
                  </a:lnTo>
                  <a:lnTo>
                    <a:pt x="1356547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47625"/>
              <a:ext cx="1356547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41" id="41"/>
          <p:cNvSpPr/>
          <p:nvPr/>
        </p:nvSpPr>
        <p:spPr>
          <a:xfrm flipH="false" flipV="false" rot="0">
            <a:off x="7135640" y="1471975"/>
            <a:ext cx="904070" cy="1385449"/>
          </a:xfrm>
          <a:custGeom>
            <a:avLst/>
            <a:gdLst/>
            <a:ahLst/>
            <a:cxnLst/>
            <a:rect r="r" b="b" t="t" l="l"/>
            <a:pathLst>
              <a:path h="1385449" w="904070">
                <a:moveTo>
                  <a:pt x="0" y="0"/>
                </a:moveTo>
                <a:lnTo>
                  <a:pt x="904070" y="0"/>
                </a:lnTo>
                <a:lnTo>
                  <a:pt x="904070" y="1385449"/>
                </a:lnTo>
                <a:lnTo>
                  <a:pt x="0" y="138544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98334" t="0" r="-75183" b="-167725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6950129" y="2843621"/>
            <a:ext cx="1089581" cy="1532342"/>
          </a:xfrm>
          <a:custGeom>
            <a:avLst/>
            <a:gdLst/>
            <a:ahLst/>
            <a:cxnLst/>
            <a:rect r="r" b="b" t="t" l="l"/>
            <a:pathLst>
              <a:path h="1532342" w="1089581">
                <a:moveTo>
                  <a:pt x="0" y="0"/>
                </a:moveTo>
                <a:lnTo>
                  <a:pt x="1089581" y="0"/>
                </a:lnTo>
                <a:lnTo>
                  <a:pt x="1089581" y="1532343"/>
                </a:lnTo>
                <a:lnTo>
                  <a:pt x="0" y="15323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74896" t="0" r="-70084" b="-161261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6211499" y="4575989"/>
            <a:ext cx="2613566" cy="1402072"/>
          </a:xfrm>
          <a:custGeom>
            <a:avLst/>
            <a:gdLst/>
            <a:ahLst/>
            <a:cxnLst/>
            <a:rect r="r" b="b" t="t" l="l"/>
            <a:pathLst>
              <a:path h="1402072" w="2613566">
                <a:moveTo>
                  <a:pt x="0" y="0"/>
                </a:moveTo>
                <a:lnTo>
                  <a:pt x="2613566" y="0"/>
                </a:lnTo>
                <a:lnTo>
                  <a:pt x="2613566" y="1402072"/>
                </a:lnTo>
                <a:lnTo>
                  <a:pt x="0" y="140207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-179611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7135640" y="6185035"/>
            <a:ext cx="933908" cy="1338417"/>
          </a:xfrm>
          <a:custGeom>
            <a:avLst/>
            <a:gdLst/>
            <a:ahLst/>
            <a:cxnLst/>
            <a:rect r="r" b="b" t="t" l="l"/>
            <a:pathLst>
              <a:path h="1338417" w="933908">
                <a:moveTo>
                  <a:pt x="0" y="0"/>
                </a:moveTo>
                <a:lnTo>
                  <a:pt x="933908" y="0"/>
                </a:lnTo>
                <a:lnTo>
                  <a:pt x="933908" y="1338417"/>
                </a:lnTo>
                <a:lnTo>
                  <a:pt x="0" y="133841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71781" t="0" r="-47335" b="-129339"/>
            </a:stretch>
          </a:blipFill>
        </p:spPr>
      </p:sp>
      <p:grpSp>
        <p:nvGrpSpPr>
          <p:cNvPr name="Group 45" id="45"/>
          <p:cNvGrpSpPr/>
          <p:nvPr/>
        </p:nvGrpSpPr>
        <p:grpSpPr>
          <a:xfrm rot="0">
            <a:off x="8235310" y="6379239"/>
            <a:ext cx="4325739" cy="513302"/>
            <a:chOff x="0" y="0"/>
            <a:chExt cx="1139289" cy="135191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139289" cy="135191"/>
            </a:xfrm>
            <a:custGeom>
              <a:avLst/>
              <a:gdLst/>
              <a:ahLst/>
              <a:cxnLst/>
              <a:rect r="r" b="b" t="t" l="l"/>
              <a:pathLst>
                <a:path h="135191" w="1139289">
                  <a:moveTo>
                    <a:pt x="0" y="0"/>
                  </a:moveTo>
                  <a:lnTo>
                    <a:pt x="1139289" y="0"/>
                  </a:lnTo>
                  <a:lnTo>
                    <a:pt x="1139289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47625"/>
              <a:ext cx="1139289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48" id="48"/>
          <p:cNvSpPr/>
          <p:nvPr/>
        </p:nvSpPr>
        <p:spPr>
          <a:xfrm flipH="false" flipV="false" rot="0">
            <a:off x="13015794" y="671247"/>
            <a:ext cx="5143500" cy="7715250"/>
          </a:xfrm>
          <a:custGeom>
            <a:avLst/>
            <a:gdLst/>
            <a:ahLst/>
            <a:cxnLst/>
            <a:rect r="r" b="b" t="t" l="l"/>
            <a:pathLst>
              <a:path h="7715250" w="5143500">
                <a:moveTo>
                  <a:pt x="0" y="0"/>
                </a:moveTo>
                <a:lnTo>
                  <a:pt x="5143500" y="0"/>
                </a:lnTo>
                <a:lnTo>
                  <a:pt x="5143500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49" id="49"/>
          <p:cNvSpPr txBox="true"/>
          <p:nvPr/>
        </p:nvSpPr>
        <p:spPr>
          <a:xfrm rot="0">
            <a:off x="8235310" y="7041494"/>
            <a:ext cx="4325739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Aplicadores Olhos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059258" y="4433622"/>
            <a:ext cx="5452526" cy="2410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Elevação natural das sobrancelhas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Red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ução de rugas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estáticas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Melhora da sustentação facial e contorno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Tônus muscular mais firme e funcional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Procedimento confortável e sem downtime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Resultados visíveis já nas primeiras sessões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Tratável em todos os fototipos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Alta taxa de satisfação e recorrência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188421" y="3892669"/>
            <a:ext cx="2202805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BENEFÍCIOS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8265148" y="4975848"/>
            <a:ext cx="4292073" cy="1188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Aplicador Papada</a:t>
            </a:r>
          </a:p>
          <a:p>
            <a:pPr algn="l">
              <a:lnSpc>
                <a:spcPts val="1679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Tecnologia combinada para submento</a:t>
            </a:r>
          </a:p>
          <a:p>
            <a:pPr algn="l">
              <a:lnSpc>
                <a:spcPts val="1679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Melhora definição ma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ndibular</a:t>
            </a:r>
          </a:p>
          <a:p>
            <a:pPr algn="l">
              <a:lnSpc>
                <a:spcPts val="1679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Reduz acúmulo na região sem necessidade de agulhas</a:t>
            </a:r>
          </a:p>
          <a:p>
            <a:pPr algn="l">
              <a:lnSpc>
                <a:spcPts val="1679"/>
              </a:lnSpc>
            </a:pPr>
          </a:p>
        </p:txBody>
      </p:sp>
      <p:sp>
        <p:nvSpPr>
          <p:cNvPr name="TextBox 53" id="53"/>
          <p:cNvSpPr txBox="true"/>
          <p:nvPr/>
        </p:nvSpPr>
        <p:spPr>
          <a:xfrm rot="0">
            <a:off x="7264803" y="1004172"/>
            <a:ext cx="2202805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APLICADORES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188421" y="7038031"/>
            <a:ext cx="2202805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INDICAÇÕES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187684" y="8014655"/>
            <a:ext cx="943156" cy="276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2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FLACIDEZ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028700" y="8938084"/>
            <a:ext cx="1261124" cy="310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PERDA DE</a:t>
            </a:r>
          </a:p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VOLUME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5352689" y="8014655"/>
            <a:ext cx="943156" cy="276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2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RUGAS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2393622" y="8938084"/>
            <a:ext cx="1261124" cy="310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LINHAS DE</a:t>
            </a:r>
          </a:p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EXPRESSÃO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5193705" y="8938084"/>
            <a:ext cx="1261124" cy="310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TÔNUS</a:t>
            </a:r>
          </a:p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FACIAL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4844215" y="3351846"/>
            <a:ext cx="1556298" cy="336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</a:t>
            </a:r>
            <a:r>
              <a:rPr lang="en-US" sz="999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ntrada para novos pacientes de estética facial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426368" y="2243980"/>
            <a:ext cx="761581" cy="336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20 minutos por sessão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3011428" y="2226886"/>
            <a:ext cx="1250277" cy="336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Protocolo confortável e automatizad</a:t>
            </a:r>
            <a:r>
              <a:rPr lang="en-US" sz="999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4900505" y="2226886"/>
            <a:ext cx="1443719" cy="336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Resultados progressivos e mensuráveis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094640" y="3351924"/>
            <a:ext cx="1425037" cy="336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Trata</a:t>
            </a:r>
            <a:r>
              <a:rPr lang="en-US" sz="999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mento não operador dependente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2719703" y="3351846"/>
            <a:ext cx="1833729" cy="336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Es</a:t>
            </a:r>
            <a:r>
              <a:rPr lang="en-US" sz="999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tudo de eficácia</a:t>
            </a:r>
          </a:p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com fotos e marcadores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8366206" y="6437453"/>
            <a:ext cx="4325739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EM BREVE</a:t>
            </a:r>
          </a:p>
        </p:txBody>
      </p:sp>
      <p:grpSp>
        <p:nvGrpSpPr>
          <p:cNvPr name="Group 67" id="67"/>
          <p:cNvGrpSpPr/>
          <p:nvPr/>
        </p:nvGrpSpPr>
        <p:grpSpPr>
          <a:xfrm rot="0">
            <a:off x="7670556" y="8426009"/>
            <a:ext cx="2022443" cy="364079"/>
            <a:chOff x="0" y="0"/>
            <a:chExt cx="532660" cy="95889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532660" cy="95889"/>
            </a:xfrm>
            <a:custGeom>
              <a:avLst/>
              <a:gdLst/>
              <a:ahLst/>
              <a:cxnLst/>
              <a:rect r="r" b="b" t="t" l="l"/>
              <a:pathLst>
                <a:path h="95889" w="532660">
                  <a:moveTo>
                    <a:pt x="0" y="0"/>
                  </a:moveTo>
                  <a:lnTo>
                    <a:pt x="532660" y="0"/>
                  </a:lnTo>
                  <a:lnTo>
                    <a:pt x="532660" y="95889"/>
                  </a:lnTo>
                  <a:lnTo>
                    <a:pt x="0" y="95889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47625"/>
              <a:ext cx="532660" cy="1435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TextBox 70" id="70"/>
          <p:cNvSpPr txBox="true"/>
          <p:nvPr/>
        </p:nvSpPr>
        <p:spPr>
          <a:xfrm rot="0">
            <a:off x="7724744" y="8474757"/>
            <a:ext cx="1879032" cy="240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MAIS FIRMEZA</a:t>
            </a:r>
          </a:p>
        </p:txBody>
      </p:sp>
      <p:grpSp>
        <p:nvGrpSpPr>
          <p:cNvPr name="Group 71" id="71"/>
          <p:cNvGrpSpPr/>
          <p:nvPr/>
        </p:nvGrpSpPr>
        <p:grpSpPr>
          <a:xfrm rot="-10800000">
            <a:off x="9800893" y="8426009"/>
            <a:ext cx="2022443" cy="364079"/>
            <a:chOff x="0" y="0"/>
            <a:chExt cx="532660" cy="95889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532660" cy="95889"/>
            </a:xfrm>
            <a:custGeom>
              <a:avLst/>
              <a:gdLst/>
              <a:ahLst/>
              <a:cxnLst/>
              <a:rect r="r" b="b" t="t" l="l"/>
              <a:pathLst>
                <a:path h="95889" w="532660">
                  <a:moveTo>
                    <a:pt x="0" y="0"/>
                  </a:moveTo>
                  <a:lnTo>
                    <a:pt x="532660" y="0"/>
                  </a:lnTo>
                  <a:lnTo>
                    <a:pt x="532660" y="95889"/>
                  </a:lnTo>
                  <a:lnTo>
                    <a:pt x="0" y="95889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3" id="73"/>
            <p:cNvSpPr txBox="true"/>
            <p:nvPr/>
          </p:nvSpPr>
          <p:spPr>
            <a:xfrm>
              <a:off x="0" y="-47625"/>
              <a:ext cx="532660" cy="1435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TextBox 74" id="74"/>
          <p:cNvSpPr txBox="true"/>
          <p:nvPr/>
        </p:nvSpPr>
        <p:spPr>
          <a:xfrm rot="0">
            <a:off x="9854597" y="8483159"/>
            <a:ext cx="1968739" cy="240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MAIS DEFINIÇÃO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7587675" y="7669090"/>
            <a:ext cx="4329414" cy="575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 combinação de radiofrequência profunda com estímulos musculares sincronizados:</a:t>
            </a:r>
          </a:p>
        </p:txBody>
      </p:sp>
      <p:sp>
        <p:nvSpPr>
          <p:cNvPr name="Freeform 76" id="76"/>
          <p:cNvSpPr/>
          <p:nvPr/>
        </p:nvSpPr>
        <p:spPr>
          <a:xfrm flipH="false" flipV="false" rot="0">
            <a:off x="4270235" y="8472504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7" id="77"/>
          <p:cNvSpPr txBox="true"/>
          <p:nvPr/>
        </p:nvSpPr>
        <p:spPr>
          <a:xfrm rot="0">
            <a:off x="3854448" y="8953685"/>
            <a:ext cx="1261124" cy="310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BOLSA DOS</a:t>
            </a:r>
          </a:p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OLHOS</a:t>
            </a:r>
          </a:p>
        </p:txBody>
      </p:sp>
      <p:sp>
        <p:nvSpPr>
          <p:cNvPr name="Freeform 78" id="78"/>
          <p:cNvSpPr/>
          <p:nvPr/>
        </p:nvSpPr>
        <p:spPr>
          <a:xfrm flipH="false" flipV="false" rot="0">
            <a:off x="2809410" y="7633379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9" id="79"/>
          <p:cNvSpPr txBox="true"/>
          <p:nvPr/>
        </p:nvSpPr>
        <p:spPr>
          <a:xfrm rot="0">
            <a:off x="2552606" y="8128955"/>
            <a:ext cx="943156" cy="323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6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REDUÇÃO</a:t>
            </a:r>
          </a:p>
          <a:p>
            <a:pPr algn="ctr">
              <a:lnSpc>
                <a:spcPts val="1296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DE PAPADA</a:t>
            </a:r>
          </a:p>
        </p:txBody>
      </p:sp>
      <p:sp>
        <p:nvSpPr>
          <p:cNvPr name="Freeform 80" id="80"/>
          <p:cNvSpPr/>
          <p:nvPr/>
        </p:nvSpPr>
        <p:spPr>
          <a:xfrm flipH="false" flipV="false" rot="0">
            <a:off x="4280703" y="7625266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81" id="81"/>
          <p:cNvSpPr txBox="true"/>
          <p:nvPr/>
        </p:nvSpPr>
        <p:spPr>
          <a:xfrm rot="0">
            <a:off x="3875384" y="8120841"/>
            <a:ext cx="1240188" cy="323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6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PTOSE DA</a:t>
            </a:r>
          </a:p>
          <a:p>
            <a:pPr algn="ctr">
              <a:lnSpc>
                <a:spcPts val="1296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SOBRANCELHA</a:t>
            </a:r>
          </a:p>
        </p:txBody>
      </p:sp>
      <p:sp>
        <p:nvSpPr>
          <p:cNvPr name="Freeform 82" id="82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83" id="83"/>
          <p:cNvGrpSpPr/>
          <p:nvPr/>
        </p:nvGrpSpPr>
        <p:grpSpPr>
          <a:xfrm rot="0">
            <a:off x="7670556" y="8894221"/>
            <a:ext cx="2022443" cy="364079"/>
            <a:chOff x="0" y="0"/>
            <a:chExt cx="532660" cy="95889"/>
          </a:xfrm>
        </p:grpSpPr>
        <p:sp>
          <p:nvSpPr>
            <p:cNvPr name="Freeform 84" id="84"/>
            <p:cNvSpPr/>
            <p:nvPr/>
          </p:nvSpPr>
          <p:spPr>
            <a:xfrm flipH="false" flipV="false" rot="0">
              <a:off x="0" y="0"/>
              <a:ext cx="532660" cy="95889"/>
            </a:xfrm>
            <a:custGeom>
              <a:avLst/>
              <a:gdLst/>
              <a:ahLst/>
              <a:cxnLst/>
              <a:rect r="r" b="b" t="t" l="l"/>
              <a:pathLst>
                <a:path h="95889" w="532660">
                  <a:moveTo>
                    <a:pt x="0" y="0"/>
                  </a:moveTo>
                  <a:lnTo>
                    <a:pt x="532660" y="0"/>
                  </a:lnTo>
                  <a:lnTo>
                    <a:pt x="532660" y="95889"/>
                  </a:lnTo>
                  <a:lnTo>
                    <a:pt x="0" y="95889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5" id="85"/>
            <p:cNvSpPr txBox="true"/>
            <p:nvPr/>
          </p:nvSpPr>
          <p:spPr>
            <a:xfrm>
              <a:off x="0" y="-47625"/>
              <a:ext cx="532660" cy="1435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86" id="86"/>
          <p:cNvGrpSpPr/>
          <p:nvPr/>
        </p:nvGrpSpPr>
        <p:grpSpPr>
          <a:xfrm rot="-10800000">
            <a:off x="9800893" y="8894221"/>
            <a:ext cx="2022443" cy="364079"/>
            <a:chOff x="0" y="0"/>
            <a:chExt cx="532660" cy="95889"/>
          </a:xfrm>
        </p:grpSpPr>
        <p:sp>
          <p:nvSpPr>
            <p:cNvPr name="Freeform 87" id="87"/>
            <p:cNvSpPr/>
            <p:nvPr/>
          </p:nvSpPr>
          <p:spPr>
            <a:xfrm flipH="false" flipV="false" rot="0">
              <a:off x="0" y="0"/>
              <a:ext cx="532660" cy="95889"/>
            </a:xfrm>
            <a:custGeom>
              <a:avLst/>
              <a:gdLst/>
              <a:ahLst/>
              <a:cxnLst/>
              <a:rect r="r" b="b" t="t" l="l"/>
              <a:pathLst>
                <a:path h="95889" w="532660">
                  <a:moveTo>
                    <a:pt x="0" y="0"/>
                  </a:moveTo>
                  <a:lnTo>
                    <a:pt x="532660" y="0"/>
                  </a:lnTo>
                  <a:lnTo>
                    <a:pt x="532660" y="95889"/>
                  </a:lnTo>
                  <a:lnTo>
                    <a:pt x="0" y="95889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8" id="88"/>
            <p:cNvSpPr txBox="true"/>
            <p:nvPr/>
          </p:nvSpPr>
          <p:spPr>
            <a:xfrm>
              <a:off x="0" y="-47625"/>
              <a:ext cx="532660" cy="1435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TextBox 89" id="89"/>
          <p:cNvSpPr txBox="true"/>
          <p:nvPr/>
        </p:nvSpPr>
        <p:spPr>
          <a:xfrm rot="0">
            <a:off x="7095983" y="8933613"/>
            <a:ext cx="2507794" cy="240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MAIS SUSTENTAÇÃO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9854597" y="8941054"/>
            <a:ext cx="2507794" cy="240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MAIS NATURALIDADE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2"/>
              <a:stretch>
                <a:fillRect l="-118693" t="0" r="-170275" b="-10709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2"/>
              <a:stretch>
                <a:fillRect l="-116384" t="0" r="-165017" b="-10709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567120" y="3910394"/>
            <a:ext cx="3461083" cy="2533353"/>
            <a:chOff x="0" y="0"/>
            <a:chExt cx="536212" cy="39248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3"/>
              <a:stretch>
                <a:fillRect l="-940" t="0" r="-94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152029" y="3910394"/>
            <a:ext cx="3529757" cy="2533353"/>
            <a:chOff x="0" y="0"/>
            <a:chExt cx="546852" cy="39248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4"/>
              <a:stretch>
                <a:fillRect l="0" t="-51" r="0" b="-5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5"/>
              <a:stretch>
                <a:fillRect l="-928" t="0" r="-928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6"/>
              <a:stretch>
                <a:fillRect l="0" t="-62" r="0" b="-62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028700" y="1690555"/>
            <a:ext cx="9092811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Resultados - Antes e Depois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6567572"/>
            <a:ext cx="9092811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1 MÊS APÓS A ÚLTIMA SESSÃO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567120" y="6567572"/>
            <a:ext cx="9092811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APÓS A 4ª SESSÃO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028700" y="1217507"/>
            <a:ext cx="2690813" cy="434947"/>
          </a:xfrm>
          <a:custGeom>
            <a:avLst/>
            <a:gdLst/>
            <a:ahLst/>
            <a:cxnLst/>
            <a:rect r="r" b="b" t="t" l="l"/>
            <a:pathLst>
              <a:path h="434947" w="2690813">
                <a:moveTo>
                  <a:pt x="0" y="0"/>
                </a:moveTo>
                <a:lnTo>
                  <a:pt x="2690813" y="0"/>
                </a:lnTo>
                <a:lnTo>
                  <a:pt x="2690813" y="434948"/>
                </a:lnTo>
                <a:lnTo>
                  <a:pt x="0" y="4349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2"/>
              <a:stretch>
                <a:fillRect l="-118693" t="0" r="-170275" b="-10709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2"/>
              <a:stretch>
                <a:fillRect l="-116384" t="0" r="-165017" b="-10709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567120" y="3910394"/>
            <a:ext cx="3461083" cy="2533353"/>
            <a:chOff x="0" y="0"/>
            <a:chExt cx="536212" cy="39248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3"/>
              <a:stretch>
                <a:fillRect l="-940" t="0" r="-94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152029" y="3910394"/>
            <a:ext cx="3529757" cy="2533353"/>
            <a:chOff x="0" y="0"/>
            <a:chExt cx="546852" cy="39248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4"/>
              <a:stretch>
                <a:fillRect l="0" t="-51" r="0" b="-5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5"/>
              <a:stretch>
                <a:fillRect l="-940" t="0" r="-94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6"/>
              <a:stretch>
                <a:fillRect l="0" t="-51" r="0" b="-51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028700" y="1690555"/>
            <a:ext cx="9092811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Resultados - Antes e Depois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6567572"/>
            <a:ext cx="9092811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1 MÊS APÓS A 4ª SESSÃO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567120" y="6567572"/>
            <a:ext cx="9092811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3 MESES APÓS A 4ª SESSÃO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028700" y="1217507"/>
            <a:ext cx="2690813" cy="434947"/>
          </a:xfrm>
          <a:custGeom>
            <a:avLst/>
            <a:gdLst/>
            <a:ahLst/>
            <a:cxnLst/>
            <a:rect r="r" b="b" t="t" l="l"/>
            <a:pathLst>
              <a:path h="434947" w="2690813">
                <a:moveTo>
                  <a:pt x="0" y="0"/>
                </a:moveTo>
                <a:lnTo>
                  <a:pt x="2690813" y="0"/>
                </a:lnTo>
                <a:lnTo>
                  <a:pt x="2690813" y="434948"/>
                </a:lnTo>
                <a:lnTo>
                  <a:pt x="0" y="4349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2"/>
              <a:stretch>
                <a:fillRect l="-118693" t="0" r="-170275" b="-10709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2"/>
              <a:stretch>
                <a:fillRect l="-116384" t="0" r="-165017" b="-10709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567120" y="3910394"/>
            <a:ext cx="3461083" cy="2533353"/>
            <a:chOff x="0" y="0"/>
            <a:chExt cx="536212" cy="39248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3"/>
              <a:stretch>
                <a:fillRect l="-880" t="-21284" r="-40843" b="-17824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152029" y="3910394"/>
            <a:ext cx="3529757" cy="2533353"/>
            <a:chOff x="0" y="0"/>
            <a:chExt cx="546852" cy="39248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4"/>
              <a:stretch>
                <a:fillRect l="0" t="-19949" r="-41139" b="-21333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5"/>
              <a:stretch>
                <a:fillRect l="-928" t="0" r="-928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6"/>
              <a:stretch>
                <a:fillRect l="0" t="-62" r="0" b="-62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028700" y="1690555"/>
            <a:ext cx="9092811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Resultados - Antes e Depois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6567572"/>
            <a:ext cx="9092811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1 MÊS APÓS A 4ª SESSÃO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567120" y="6567572"/>
            <a:ext cx="9092811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3 MESES APÓS A 4ª SESSÃO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028700" y="1217507"/>
            <a:ext cx="2690813" cy="434947"/>
          </a:xfrm>
          <a:custGeom>
            <a:avLst/>
            <a:gdLst/>
            <a:ahLst/>
            <a:cxnLst/>
            <a:rect r="r" b="b" t="t" l="l"/>
            <a:pathLst>
              <a:path h="434947" w="2690813">
                <a:moveTo>
                  <a:pt x="0" y="0"/>
                </a:moveTo>
                <a:lnTo>
                  <a:pt x="2690813" y="0"/>
                </a:lnTo>
                <a:lnTo>
                  <a:pt x="2690813" y="434948"/>
                </a:lnTo>
                <a:lnTo>
                  <a:pt x="0" y="4349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4444464"/>
            <a:ext cx="9741395" cy="1222480"/>
          </a:xfrm>
          <a:custGeom>
            <a:avLst/>
            <a:gdLst/>
            <a:ahLst/>
            <a:cxnLst/>
            <a:rect r="r" b="b" t="t" l="l"/>
            <a:pathLst>
              <a:path h="1222480" w="9741395">
                <a:moveTo>
                  <a:pt x="0" y="0"/>
                </a:moveTo>
                <a:lnTo>
                  <a:pt x="9741395" y="0"/>
                </a:lnTo>
                <a:lnTo>
                  <a:pt x="9741395" y="1222479"/>
                </a:lnTo>
                <a:lnTo>
                  <a:pt x="0" y="12224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5759260"/>
            <a:ext cx="4109021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B</a:t>
            </a:r>
            <a:r>
              <a:rPr lang="en-US" sz="23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uild Muscle Sculpt Your Body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111663"/>
            <a:ext cx="5669777" cy="10462471"/>
            <a:chOff x="0" y="0"/>
            <a:chExt cx="1493275" cy="27555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93275" cy="2755548"/>
            </a:xfrm>
            <a:custGeom>
              <a:avLst/>
              <a:gdLst/>
              <a:ahLst/>
              <a:cxnLst/>
              <a:rect r="r" b="b" t="t" l="l"/>
              <a:pathLst>
                <a:path h="2755548" w="1493275">
                  <a:moveTo>
                    <a:pt x="0" y="0"/>
                  </a:moveTo>
                  <a:lnTo>
                    <a:pt x="1493275" y="0"/>
                  </a:lnTo>
                  <a:lnTo>
                    <a:pt x="1493275" y="2755548"/>
                  </a:lnTo>
                  <a:lnTo>
                    <a:pt x="0" y="2755548"/>
                  </a:lnTo>
                  <a:close/>
                </a:path>
              </a:pathLst>
            </a:custGeom>
            <a:gradFill rotWithShape="true">
              <a:gsLst>
                <a:gs pos="0">
                  <a:srgbClr val="96D2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493275" cy="28031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1504043" y="1630680"/>
            <a:ext cx="9691210" cy="9691210"/>
          </a:xfrm>
          <a:custGeom>
            <a:avLst/>
            <a:gdLst/>
            <a:ahLst/>
            <a:cxnLst/>
            <a:rect r="r" b="b" t="t" l="l"/>
            <a:pathLst>
              <a:path h="9691210" w="9691210">
                <a:moveTo>
                  <a:pt x="0" y="0"/>
                </a:moveTo>
                <a:lnTo>
                  <a:pt x="9691210" y="0"/>
                </a:lnTo>
                <a:lnTo>
                  <a:pt x="9691210" y="9691210"/>
                </a:lnTo>
                <a:lnTo>
                  <a:pt x="0" y="96912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669777" y="4568829"/>
            <a:ext cx="5532698" cy="5532698"/>
          </a:xfrm>
          <a:custGeom>
            <a:avLst/>
            <a:gdLst/>
            <a:ahLst/>
            <a:cxnLst/>
            <a:rect r="r" b="b" t="t" l="l"/>
            <a:pathLst>
              <a:path h="5532698" w="5532698">
                <a:moveTo>
                  <a:pt x="0" y="0"/>
                </a:moveTo>
                <a:lnTo>
                  <a:pt x="5532698" y="0"/>
                </a:lnTo>
                <a:lnTo>
                  <a:pt x="5532698" y="5532697"/>
                </a:lnTo>
                <a:lnTo>
                  <a:pt x="0" y="55326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166473" y="981075"/>
            <a:ext cx="3916954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A tecnologia que inaugurou a era</a:t>
            </a:r>
            <a:r>
              <a:rPr lang="en-US" b="true" sz="20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 da musculatura inteligente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166473" y="1856110"/>
            <a:ext cx="3916954" cy="2712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EMSCULPT foi o primeiro equipamento do mundo capaz de construir múscul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e melhorar o contorno corporal de forma totalmente não invasiva. Utilizando a energia HIFEM®, ele gera contrações supramáximas, algo impossível de alcançar no treino voluntário, promovendo hipertrofia real, definição muscular e melhora estética visível.</a:t>
            </a:r>
          </a:p>
          <a:p>
            <a:pPr algn="l">
              <a:lnSpc>
                <a:spcPts val="1680"/>
              </a:lnSpc>
            </a:pPr>
          </a:p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É a porta de entrada ideal para clínicas que desejam oferecer um tratamento seguro, confortável e com forte apelo comercial.</a:t>
            </a:r>
          </a:p>
          <a:p>
            <a:pPr algn="l">
              <a:lnSpc>
                <a:spcPts val="1680"/>
              </a:lnSpc>
            </a:pPr>
          </a:p>
          <a:p>
            <a:pPr algn="l">
              <a:lnSpc>
                <a:spcPts val="168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1377125" y="5394609"/>
            <a:ext cx="3246394" cy="105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HIFEM®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Contrações que remodelam a estrutur</a:t>
            </a:r>
            <a:r>
              <a:rPr lang="en-US" sz="20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 muscular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377125" y="6656596"/>
            <a:ext cx="4451919" cy="2293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EMSCULPT foi o primeiro equipamento do mundo capaz de construir múscul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e melhorar o contorno corporal de forma totalmente não invasiva. Utilizando a energia HIFEM®, ele gera contrações supramáximas, algo impossível de alcançar no treino voluntário, promovendo hipertrofia real, definição muscular e melhora estética visível.</a:t>
            </a:r>
          </a:p>
          <a:p>
            <a:pPr algn="l">
              <a:lnSpc>
                <a:spcPts val="1680"/>
              </a:lnSpc>
            </a:pPr>
          </a:p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É a porta de entrada ideal para clínicas que desejam oferecer um tratamento seguro, confortável e com forte apelo comercial.</a:t>
            </a:r>
          </a:p>
          <a:p>
            <a:pPr algn="l">
              <a:lnSpc>
                <a:spcPts val="1680"/>
              </a:lnSpc>
            </a:pPr>
          </a:p>
          <a:p>
            <a:pPr algn="l">
              <a:lnSpc>
                <a:spcPts val="1680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1377125" y="0"/>
            <a:ext cx="7273350" cy="4278364"/>
          </a:xfrm>
          <a:custGeom>
            <a:avLst/>
            <a:gdLst/>
            <a:ahLst/>
            <a:cxnLst/>
            <a:rect r="r" b="b" t="t" l="l"/>
            <a:pathLst>
              <a:path h="4278364" w="7273350">
                <a:moveTo>
                  <a:pt x="0" y="0"/>
                </a:moveTo>
                <a:lnTo>
                  <a:pt x="7273350" y="0"/>
                </a:lnTo>
                <a:lnTo>
                  <a:pt x="7273350" y="4278364"/>
                </a:lnTo>
                <a:lnTo>
                  <a:pt x="0" y="42783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1825" t="-54295" r="-32279" b="-46674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1160759"/>
            <a:ext cx="4034592" cy="504651"/>
          </a:xfrm>
          <a:custGeom>
            <a:avLst/>
            <a:gdLst/>
            <a:ahLst/>
            <a:cxnLst/>
            <a:rect r="r" b="b" t="t" l="l"/>
            <a:pathLst>
              <a:path h="504651" w="4034592">
                <a:moveTo>
                  <a:pt x="0" y="0"/>
                </a:moveTo>
                <a:lnTo>
                  <a:pt x="4034592" y="0"/>
                </a:lnTo>
                <a:lnTo>
                  <a:pt x="4034592" y="504651"/>
                </a:lnTo>
                <a:lnTo>
                  <a:pt x="0" y="5046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1760938"/>
            <a:ext cx="6919988" cy="347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26"/>
              </a:lnSpc>
              <a:spcBef>
                <a:spcPct val="0"/>
              </a:spcBef>
            </a:pPr>
            <a:r>
              <a:rPr lang="en-US" sz="2018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B</a:t>
            </a:r>
            <a:r>
              <a:rPr lang="en-US" sz="2018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uild Muscle Sculpt Your Body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96D2FF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9258" y="4246551"/>
            <a:ext cx="5395571" cy="513302"/>
            <a:chOff x="0" y="0"/>
            <a:chExt cx="1421056" cy="1351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21056" cy="135191"/>
            </a:xfrm>
            <a:custGeom>
              <a:avLst/>
              <a:gdLst/>
              <a:ahLst/>
              <a:cxnLst/>
              <a:rect r="r" b="b" t="t" l="l"/>
              <a:pathLst>
                <a:path h="135191" w="1421056">
                  <a:moveTo>
                    <a:pt x="0" y="0"/>
                  </a:moveTo>
                  <a:lnTo>
                    <a:pt x="1421056" y="0"/>
                  </a:lnTo>
                  <a:lnTo>
                    <a:pt x="1421056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421056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748912" y="92583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62528" y="0"/>
            <a:ext cx="5150641" cy="10287000"/>
            <a:chOff x="0" y="0"/>
            <a:chExt cx="1356547" cy="27093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56547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56547">
                  <a:moveTo>
                    <a:pt x="0" y="0"/>
                  </a:moveTo>
                  <a:lnTo>
                    <a:pt x="1356547" y="0"/>
                  </a:lnTo>
                  <a:lnTo>
                    <a:pt x="1356547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356547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59258" y="7002614"/>
            <a:ext cx="5395571" cy="513302"/>
            <a:chOff x="0" y="0"/>
            <a:chExt cx="1421056" cy="1351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21056" cy="135191"/>
            </a:xfrm>
            <a:custGeom>
              <a:avLst/>
              <a:gdLst/>
              <a:ahLst/>
              <a:cxnLst/>
              <a:rect r="r" b="b" t="t" l="l"/>
              <a:pathLst>
                <a:path h="135191" w="1421056">
                  <a:moveTo>
                    <a:pt x="0" y="0"/>
                  </a:moveTo>
                  <a:lnTo>
                    <a:pt x="1421056" y="0"/>
                  </a:lnTo>
                  <a:lnTo>
                    <a:pt x="1421056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1421056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111388" y="4489217"/>
            <a:ext cx="5341208" cy="5797783"/>
          </a:xfrm>
          <a:custGeom>
            <a:avLst/>
            <a:gdLst/>
            <a:ahLst/>
            <a:cxnLst/>
            <a:rect r="r" b="b" t="t" l="l"/>
            <a:pathLst>
              <a:path h="5797783" w="5341208">
                <a:moveTo>
                  <a:pt x="0" y="0"/>
                </a:moveTo>
                <a:lnTo>
                  <a:pt x="5341207" y="0"/>
                </a:lnTo>
                <a:lnTo>
                  <a:pt x="5341207" y="5797783"/>
                </a:lnTo>
                <a:lnTo>
                  <a:pt x="0" y="57977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AutoShape 14" id="14"/>
          <p:cNvSpPr/>
          <p:nvPr/>
        </p:nvSpPr>
        <p:spPr>
          <a:xfrm>
            <a:off x="7147220" y="6440615"/>
            <a:ext cx="693602" cy="0"/>
          </a:xfrm>
          <a:prstGeom prst="line">
            <a:avLst/>
          </a:prstGeom>
          <a:ln cap="flat" w="9525">
            <a:gradFill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>
            <a:off x="6941857" y="7099875"/>
            <a:ext cx="1585639" cy="0"/>
          </a:xfrm>
          <a:prstGeom prst="line">
            <a:avLst/>
          </a:prstGeom>
          <a:ln cap="flat" w="9525">
            <a:gradFill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>
            <a:off x="11056979" y="7586728"/>
            <a:ext cx="1500186" cy="0"/>
          </a:xfrm>
          <a:prstGeom prst="line">
            <a:avLst/>
          </a:prstGeom>
          <a:ln cap="flat" w="9525">
            <a:gradFill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11149585" y="9517789"/>
            <a:ext cx="1303011" cy="0"/>
          </a:xfrm>
          <a:prstGeom prst="line">
            <a:avLst/>
          </a:prstGeom>
          <a:ln cap="flat" w="9525">
            <a:gradFill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8" id="18"/>
          <p:cNvGrpSpPr/>
          <p:nvPr/>
        </p:nvGrpSpPr>
        <p:grpSpPr>
          <a:xfrm rot="0">
            <a:off x="6940541" y="952326"/>
            <a:ext cx="5246337" cy="2710731"/>
            <a:chOff x="0" y="0"/>
            <a:chExt cx="6995116" cy="3614309"/>
          </a:xfrm>
        </p:grpSpPr>
        <p:grpSp>
          <p:nvGrpSpPr>
            <p:cNvPr name="Group 19" id="19"/>
            <p:cNvGrpSpPr/>
            <p:nvPr/>
          </p:nvGrpSpPr>
          <p:grpSpPr>
            <a:xfrm rot="5400000">
              <a:off x="319892" y="587617"/>
              <a:ext cx="2706800" cy="3346583"/>
              <a:chOff x="0" y="0"/>
              <a:chExt cx="744075" cy="919946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744075" cy="919945"/>
              </a:xfrm>
              <a:custGeom>
                <a:avLst/>
                <a:gdLst/>
                <a:ahLst/>
                <a:cxnLst/>
                <a:rect r="r" b="b" t="t" l="l"/>
                <a:pathLst>
                  <a:path h="919945" w="744075">
                    <a:moveTo>
                      <a:pt x="0" y="0"/>
                    </a:moveTo>
                    <a:lnTo>
                      <a:pt x="744075" y="0"/>
                    </a:lnTo>
                    <a:lnTo>
                      <a:pt x="744075" y="919945"/>
                    </a:lnTo>
                    <a:lnTo>
                      <a:pt x="0" y="919945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00508C">
                      <a:alpha val="100000"/>
                    </a:srgbClr>
                  </a:gs>
                  <a:gs pos="100000">
                    <a:srgbClr val="000A32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47625"/>
                <a:ext cx="744075" cy="9675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220"/>
                  </a:lnSpc>
                </a:pPr>
              </a:p>
            </p:txBody>
          </p:sp>
        </p:grpSp>
        <p:sp>
          <p:nvSpPr>
            <p:cNvPr name="Freeform 22" id="22"/>
            <p:cNvSpPr/>
            <p:nvPr/>
          </p:nvSpPr>
          <p:spPr>
            <a:xfrm flipH="false" flipV="false" rot="0">
              <a:off x="1048094" y="641048"/>
              <a:ext cx="2476289" cy="1650860"/>
            </a:xfrm>
            <a:custGeom>
              <a:avLst/>
              <a:gdLst/>
              <a:ahLst/>
              <a:cxnLst/>
              <a:rect r="r" b="b" t="t" l="l"/>
              <a:pathLst>
                <a:path h="1650860" w="2476289">
                  <a:moveTo>
                    <a:pt x="0" y="0"/>
                  </a:moveTo>
                  <a:lnTo>
                    <a:pt x="2476289" y="0"/>
                  </a:lnTo>
                  <a:lnTo>
                    <a:pt x="2476289" y="1650860"/>
                  </a:lnTo>
                  <a:lnTo>
                    <a:pt x="0" y="1650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 rot="0">
              <a:off x="245529" y="2304626"/>
              <a:ext cx="2937074" cy="10960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79"/>
                </a:lnSpc>
              </a:pPr>
              <a:r>
                <a:rPr lang="en-US" sz="1200">
                  <a:gradFill>
                    <a:gsLst>
                      <a:gs pos="0">
                        <a:srgbClr val="96D2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BTL Noto Sans 1 Light"/>
                  <a:ea typeface="BTL Noto Sans 1 Light"/>
                  <a:cs typeface="BTL Noto Sans 1 Light"/>
                  <a:sym typeface="BTL Noto Sans 1 Light"/>
                </a:rPr>
                <a:t>Desenvolvido para áreas amplas como abdômen e glúteos. Ideal para aumento de força, firmeza e definição.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245529" y="1617576"/>
              <a:ext cx="918630" cy="4402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99"/>
                </a:lnSpc>
              </a:pPr>
              <a:r>
                <a:rPr lang="en-US" sz="1999">
                  <a:gradFill>
                    <a:gsLst>
                      <a:gs pos="0">
                        <a:srgbClr val="96D2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BTL Noto Sans 1 Light"/>
                  <a:ea typeface="BTL Noto Sans 1 Light"/>
                  <a:cs typeface="BTL Noto Sans 1 Light"/>
                  <a:sym typeface="BTL Noto Sans 1 Light"/>
                </a:rPr>
                <a:t>Large</a:t>
              </a:r>
            </a:p>
          </p:txBody>
        </p:sp>
        <p:grpSp>
          <p:nvGrpSpPr>
            <p:cNvPr name="Group 25" id="25"/>
            <p:cNvGrpSpPr/>
            <p:nvPr/>
          </p:nvGrpSpPr>
          <p:grpSpPr>
            <a:xfrm rot="5400000">
              <a:off x="3968424" y="567711"/>
              <a:ext cx="2706800" cy="3346583"/>
              <a:chOff x="0" y="0"/>
              <a:chExt cx="744075" cy="919946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744075" cy="919945"/>
              </a:xfrm>
              <a:custGeom>
                <a:avLst/>
                <a:gdLst/>
                <a:ahLst/>
                <a:cxnLst/>
                <a:rect r="r" b="b" t="t" l="l"/>
                <a:pathLst>
                  <a:path h="919945" w="744075">
                    <a:moveTo>
                      <a:pt x="0" y="0"/>
                    </a:moveTo>
                    <a:lnTo>
                      <a:pt x="744075" y="0"/>
                    </a:lnTo>
                    <a:lnTo>
                      <a:pt x="744075" y="919945"/>
                    </a:lnTo>
                    <a:lnTo>
                      <a:pt x="0" y="919945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00508C">
                      <a:alpha val="100000"/>
                    </a:srgbClr>
                  </a:gs>
                  <a:gs pos="100000">
                    <a:srgbClr val="000A32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47625"/>
                <a:ext cx="744075" cy="9675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220"/>
                  </a:lnSpc>
                </a:pPr>
              </a:p>
            </p:txBody>
          </p:sp>
        </p:grpSp>
        <p:sp>
          <p:nvSpPr>
            <p:cNvPr name="TextBox 28" id="28"/>
            <p:cNvSpPr txBox="true"/>
            <p:nvPr/>
          </p:nvSpPr>
          <p:spPr>
            <a:xfrm rot="0">
              <a:off x="3894061" y="2241859"/>
              <a:ext cx="2743229" cy="10960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79"/>
                </a:lnSpc>
              </a:pPr>
              <a:r>
                <a:rPr lang="en-US" sz="1200">
                  <a:gradFill>
                    <a:gsLst>
                      <a:gs pos="0">
                        <a:srgbClr val="96D2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BTL Noto Sans 1 Light"/>
                  <a:ea typeface="BTL Noto Sans 1 Light"/>
                  <a:cs typeface="BTL Noto Sans 1 Light"/>
                  <a:sym typeface="BTL Noto Sans 1 Light"/>
                </a:rPr>
                <a:t>Para braços e panturrilhas.</a:t>
              </a:r>
            </a:p>
            <a:p>
              <a:pPr algn="l">
                <a:lnSpc>
                  <a:spcPts val="1679"/>
                </a:lnSpc>
              </a:pPr>
              <a:r>
                <a:rPr lang="en-US" sz="1200">
                  <a:gradFill>
                    <a:gsLst>
                      <a:gs pos="0">
                        <a:srgbClr val="96D2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BTL Noto Sans 1 Light"/>
                  <a:ea typeface="BTL Noto Sans 1 Light"/>
                  <a:cs typeface="BTL Noto Sans 1 Light"/>
                  <a:sym typeface="BTL Noto Sans 1 Light"/>
                </a:rPr>
                <a:t>Ajuda na simetria muscular, definição localizada e estímulo funcional.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3894061" y="1597670"/>
              <a:ext cx="918630" cy="4402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99"/>
                </a:lnSpc>
              </a:pPr>
              <a:r>
                <a:rPr lang="en-US" sz="1999">
                  <a:gradFill>
                    <a:gsLst>
                      <a:gs pos="0">
                        <a:srgbClr val="96D2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BTL Noto Sans 1 Light"/>
                  <a:ea typeface="BTL Noto Sans 1 Light"/>
                  <a:cs typeface="BTL Noto Sans 1 Light"/>
                  <a:sym typeface="BTL Noto Sans 1 Light"/>
                </a:rPr>
                <a:t>Small</a:t>
              </a:r>
            </a:p>
          </p:txBody>
        </p:sp>
        <p:sp>
          <p:nvSpPr>
            <p:cNvPr name="Freeform 30" id="30"/>
            <p:cNvSpPr/>
            <p:nvPr/>
          </p:nvSpPr>
          <p:spPr>
            <a:xfrm flipH="true" flipV="false" rot="0">
              <a:off x="4693044" y="887603"/>
              <a:ext cx="2302072" cy="1436073"/>
            </a:xfrm>
            <a:custGeom>
              <a:avLst/>
              <a:gdLst/>
              <a:ahLst/>
              <a:cxnLst/>
              <a:rect r="r" b="b" t="t" l="l"/>
              <a:pathLst>
                <a:path h="1436073" w="2302072">
                  <a:moveTo>
                    <a:pt x="2302072" y="0"/>
                  </a:moveTo>
                  <a:lnTo>
                    <a:pt x="0" y="0"/>
                  </a:lnTo>
                  <a:lnTo>
                    <a:pt x="0" y="1436073"/>
                  </a:lnTo>
                  <a:lnTo>
                    <a:pt x="2302072" y="1436073"/>
                  </a:lnTo>
                  <a:lnTo>
                    <a:pt x="2302072" y="0"/>
                  </a:lnTo>
                  <a:close/>
                </a:path>
              </a:pathLst>
            </a:custGeom>
            <a:blipFill>
              <a:blip r:embed="rId5"/>
              <a:stretch>
                <a:fillRect l="-16329" t="0" r="0" b="0"/>
              </a:stretch>
            </a:blipFill>
          </p:spPr>
        </p:sp>
        <p:grpSp>
          <p:nvGrpSpPr>
            <p:cNvPr name="Group 31" id="31"/>
            <p:cNvGrpSpPr/>
            <p:nvPr/>
          </p:nvGrpSpPr>
          <p:grpSpPr>
            <a:xfrm rot="0">
              <a:off x="16791" y="0"/>
              <a:ext cx="6978325" cy="684403"/>
              <a:chOff x="0" y="0"/>
              <a:chExt cx="1378435" cy="135191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1378435" cy="135191"/>
              </a:xfrm>
              <a:custGeom>
                <a:avLst/>
                <a:gdLst/>
                <a:ahLst/>
                <a:cxnLst/>
                <a:rect r="r" b="b" t="t" l="l"/>
                <a:pathLst>
                  <a:path h="135191" w="1378435">
                    <a:moveTo>
                      <a:pt x="0" y="0"/>
                    </a:moveTo>
                    <a:lnTo>
                      <a:pt x="1378435" y="0"/>
                    </a:lnTo>
                    <a:lnTo>
                      <a:pt x="1378435" y="135191"/>
                    </a:lnTo>
                    <a:lnTo>
                      <a:pt x="0" y="135191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00508C">
                      <a:alpha val="100000"/>
                    </a:srgbClr>
                  </a:gs>
                  <a:gs pos="100000">
                    <a:srgbClr val="000A32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0" y="-47625"/>
                <a:ext cx="1378435" cy="18281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220"/>
                  </a:lnSpc>
                </a:pPr>
              </a:p>
            </p:txBody>
          </p:sp>
        </p:grpSp>
        <p:sp>
          <p:nvSpPr>
            <p:cNvPr name="TextBox 34" id="34"/>
            <p:cNvSpPr txBox="true"/>
            <p:nvPr/>
          </p:nvSpPr>
          <p:spPr>
            <a:xfrm rot="0">
              <a:off x="189008" y="92011"/>
              <a:ext cx="2937074" cy="4622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gradFill>
                    <a:gsLst>
                      <a:gs pos="0">
                        <a:srgbClr val="96D2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BTL Noto Sans 1 Light"/>
                  <a:ea typeface="BTL Noto Sans 1 Light"/>
                  <a:cs typeface="BTL Noto Sans 1 Light"/>
                  <a:sym typeface="BTL Noto Sans 1 Light"/>
                </a:rPr>
                <a:t>APLICADORES</a:t>
              </a:r>
            </a:p>
          </p:txBody>
        </p:sp>
      </p:grpSp>
      <p:sp>
        <p:nvSpPr>
          <p:cNvPr name="Freeform 35" id="35"/>
          <p:cNvSpPr/>
          <p:nvPr/>
        </p:nvSpPr>
        <p:spPr>
          <a:xfrm flipH="false" flipV="false" rot="0">
            <a:off x="13363182" y="392939"/>
            <a:ext cx="4749333" cy="7124000"/>
          </a:xfrm>
          <a:custGeom>
            <a:avLst/>
            <a:gdLst/>
            <a:ahLst/>
            <a:cxnLst/>
            <a:rect r="r" b="b" t="t" l="l"/>
            <a:pathLst>
              <a:path h="7124000" w="4749333">
                <a:moveTo>
                  <a:pt x="0" y="0"/>
                </a:moveTo>
                <a:lnTo>
                  <a:pt x="4749333" y="0"/>
                </a:lnTo>
                <a:lnTo>
                  <a:pt x="4749333" y="7124000"/>
                </a:lnTo>
                <a:lnTo>
                  <a:pt x="0" y="7124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1028700" y="1028700"/>
            <a:ext cx="1673462" cy="209318"/>
          </a:xfrm>
          <a:custGeom>
            <a:avLst/>
            <a:gdLst/>
            <a:ahLst/>
            <a:cxnLst/>
            <a:rect r="r" b="b" t="t" l="l"/>
            <a:pathLst>
              <a:path h="209318" w="1673462">
                <a:moveTo>
                  <a:pt x="0" y="0"/>
                </a:moveTo>
                <a:lnTo>
                  <a:pt x="1673462" y="0"/>
                </a:lnTo>
                <a:lnTo>
                  <a:pt x="1673462" y="209318"/>
                </a:lnTo>
                <a:lnTo>
                  <a:pt x="0" y="2093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pic>
        <p:nvPicPr>
          <p:cNvPr name="Picture 37" id="37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965997" y="3005158"/>
            <a:ext cx="1119126" cy="1119126"/>
          </a:xfrm>
          <a:prstGeom prst="rect">
            <a:avLst/>
          </a:prstGeom>
        </p:spPr>
      </p:pic>
      <p:pic>
        <p:nvPicPr>
          <p:cNvPr name="Picture 38" id="38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3823972" y="3005158"/>
            <a:ext cx="1119126" cy="1119126"/>
          </a:xfrm>
          <a:prstGeom prst="rect">
            <a:avLst/>
          </a:prstGeom>
        </p:spPr>
      </p:pic>
      <p:sp>
        <p:nvSpPr>
          <p:cNvPr name="Freeform 39" id="39"/>
          <p:cNvSpPr/>
          <p:nvPr/>
        </p:nvSpPr>
        <p:spPr>
          <a:xfrm flipH="false" flipV="false" rot="0">
            <a:off x="1444487" y="7643461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3570746" y="7643461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5609493" y="7643461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444487" y="8466986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3570746" y="8466986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5609493" y="8466986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45" id="45"/>
          <p:cNvSpPr txBox="true"/>
          <p:nvPr/>
        </p:nvSpPr>
        <p:spPr>
          <a:xfrm rot="0">
            <a:off x="1188421" y="7048113"/>
            <a:ext cx="2202805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INDICAÇÕES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7147220" y="6241950"/>
            <a:ext cx="740573" cy="149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46"/>
              </a:lnSpc>
              <a:spcBef>
                <a:spcPct val="0"/>
              </a:spcBef>
            </a:pPr>
            <a:r>
              <a:rPr lang="en-US" sz="89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BRAÇOS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6941857" y="6913293"/>
            <a:ext cx="740573" cy="149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46"/>
              </a:lnSpc>
              <a:spcBef>
                <a:spcPct val="0"/>
              </a:spcBef>
            </a:pPr>
            <a:r>
              <a:rPr lang="en-US" sz="89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ABDÔMEN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1816591" y="7375155"/>
            <a:ext cx="740573" cy="149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246"/>
              </a:lnSpc>
              <a:spcBef>
                <a:spcPct val="0"/>
              </a:spcBef>
            </a:pPr>
            <a:r>
              <a:rPr lang="en-US" sz="89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GLÚTEOS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1556653" y="9307314"/>
            <a:ext cx="895942" cy="149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246"/>
              </a:lnSpc>
              <a:spcBef>
                <a:spcPct val="0"/>
              </a:spcBef>
            </a:pPr>
            <a:r>
              <a:rPr lang="en-US" sz="89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PANTURRILHA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188421" y="4292050"/>
            <a:ext cx="2202805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BENEFÍCIOS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059258" y="4750328"/>
            <a:ext cx="5452526" cy="2105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Hipertrofia muscular r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eal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Melhora de tônus e definição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Otimização metabólica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Efeito estético natural e progressivo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SESSÕES RÁPIDAS E CONFORTÁVEIS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IDEAL PARA ASSOCIAÇÕES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SEM DOWNTIME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940541" y="3732252"/>
            <a:ext cx="5246337" cy="617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Combinando os dois aplicadores, o EMSCULPT abrange desde pacientes que buscam prevenção e condicionamento até quem procura definição estética e melhora de performance.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028700" y="1361843"/>
            <a:ext cx="5292779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Primeiro equipamento dedicado à tonificação e fortalecimento muscular não invasivos.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028700" y="2105279"/>
            <a:ext cx="5304127" cy="735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Introduziu o revolucionário tratamento HIFEM para definir os músculos. O paciente sente o corpo mais firme, forte e definido, sem dor, sem downtime e sem necessidade de esforço físico.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975170" y="3269972"/>
            <a:ext cx="1100780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spc="-89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16%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2119707" y="3243625"/>
            <a:ext cx="1665814" cy="488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Aumento Médio</a:t>
            </a:r>
          </a:p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da Massa Muscular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3833146" y="3269972"/>
            <a:ext cx="1100780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spc="-89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19%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4977682" y="3243625"/>
            <a:ext cx="1665814" cy="488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Redução Média</a:t>
            </a:r>
          </a:p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de Gordura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187684" y="8024736"/>
            <a:ext cx="943156" cy="276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2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FLACIDEZ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028700" y="8948166"/>
            <a:ext cx="1261124" cy="310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REDUÇÃO DA</a:t>
            </a:r>
          </a:p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GORDURA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3313943" y="8063485"/>
            <a:ext cx="943156" cy="276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2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HIPERTROFIA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4994347" y="8024736"/>
            <a:ext cx="1659841" cy="276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2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FORTALECIMENTO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3032502" y="8948166"/>
            <a:ext cx="1506037" cy="310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LIFTING</a:t>
            </a:r>
          </a:p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DE GLÚTEOS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5193705" y="8948166"/>
            <a:ext cx="1261124" cy="310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DIÁSTASE</a:t>
            </a:r>
          </a:p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ABDOMINAL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2"/>
              <a:stretch>
                <a:fillRect l="-118693" t="0" r="-170275" b="-10709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2"/>
              <a:stretch>
                <a:fillRect l="-116384" t="0" r="-165017" b="-10709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567120" y="3910394"/>
            <a:ext cx="3461083" cy="2533353"/>
            <a:chOff x="0" y="0"/>
            <a:chExt cx="536212" cy="39248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3"/>
              <a:stretch>
                <a:fillRect l="-768" t="0" r="-768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152029" y="3910394"/>
            <a:ext cx="3529757" cy="2533353"/>
            <a:chOff x="0" y="0"/>
            <a:chExt cx="546852" cy="39248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4"/>
              <a:stretch>
                <a:fillRect l="0" t="-220" r="0" b="-22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5"/>
              <a:stretch>
                <a:fillRect l="-768" t="0" r="-768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6"/>
              <a:stretch>
                <a:fillRect l="0" t="-220" r="0" b="-220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096328" y="1076334"/>
            <a:ext cx="4135449" cy="518971"/>
          </a:xfrm>
          <a:custGeom>
            <a:avLst/>
            <a:gdLst/>
            <a:ahLst/>
            <a:cxnLst/>
            <a:rect r="r" b="b" t="t" l="l"/>
            <a:pathLst>
              <a:path h="518971" w="4135449">
                <a:moveTo>
                  <a:pt x="0" y="0"/>
                </a:moveTo>
                <a:lnTo>
                  <a:pt x="4135449" y="0"/>
                </a:lnTo>
                <a:lnTo>
                  <a:pt x="4135449" y="518971"/>
                </a:lnTo>
                <a:lnTo>
                  <a:pt x="0" y="5189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96328" y="1690555"/>
            <a:ext cx="9092811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Resultados - Antes e Depois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2"/>
              <a:stretch>
                <a:fillRect l="-118693" t="0" r="-170275" b="-10709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2"/>
              <a:stretch>
                <a:fillRect l="-116384" t="0" r="-165017" b="-10709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567120" y="3910394"/>
            <a:ext cx="3461083" cy="2533353"/>
            <a:chOff x="0" y="0"/>
            <a:chExt cx="536212" cy="39248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3"/>
              <a:stretch>
                <a:fillRect l="-940" t="0" r="-94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152029" y="3910394"/>
            <a:ext cx="3529757" cy="2533353"/>
            <a:chOff x="0" y="0"/>
            <a:chExt cx="546852" cy="39248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4"/>
              <a:stretch>
                <a:fillRect l="0" t="-51" r="0" b="-5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5"/>
              <a:stretch>
                <a:fillRect l="-940" t="0" r="-94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6"/>
              <a:stretch>
                <a:fillRect l="0" t="-51" r="0" b="-51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096328" y="1076334"/>
            <a:ext cx="4135449" cy="518971"/>
          </a:xfrm>
          <a:custGeom>
            <a:avLst/>
            <a:gdLst/>
            <a:ahLst/>
            <a:cxnLst/>
            <a:rect r="r" b="b" t="t" l="l"/>
            <a:pathLst>
              <a:path h="518971" w="4135449">
                <a:moveTo>
                  <a:pt x="0" y="0"/>
                </a:moveTo>
                <a:lnTo>
                  <a:pt x="4135449" y="0"/>
                </a:lnTo>
                <a:lnTo>
                  <a:pt x="4135449" y="518971"/>
                </a:lnTo>
                <a:lnTo>
                  <a:pt x="0" y="5189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96328" y="1690555"/>
            <a:ext cx="9092811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Resultados - Antes e Depois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2"/>
              <a:stretch>
                <a:fillRect l="-118693" t="0" r="-170275" b="-10709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2"/>
              <a:stretch>
                <a:fillRect l="-116384" t="0" r="-165017" b="-10709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567120" y="3910394"/>
            <a:ext cx="3461083" cy="2533353"/>
            <a:chOff x="0" y="0"/>
            <a:chExt cx="536212" cy="39248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3"/>
              <a:stretch>
                <a:fillRect l="-940" t="0" r="-94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152029" y="3910394"/>
            <a:ext cx="3529757" cy="2533353"/>
            <a:chOff x="0" y="0"/>
            <a:chExt cx="546852" cy="39248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4"/>
              <a:stretch>
                <a:fillRect l="0" t="-51" r="0" b="-5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5"/>
              <a:stretch>
                <a:fillRect l="-940" t="0" r="-94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6"/>
              <a:stretch>
                <a:fillRect l="0" t="-51" r="0" b="-51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096328" y="1076334"/>
            <a:ext cx="4135449" cy="518971"/>
          </a:xfrm>
          <a:custGeom>
            <a:avLst/>
            <a:gdLst/>
            <a:ahLst/>
            <a:cxnLst/>
            <a:rect r="r" b="b" t="t" l="l"/>
            <a:pathLst>
              <a:path h="518971" w="4135449">
                <a:moveTo>
                  <a:pt x="0" y="0"/>
                </a:moveTo>
                <a:lnTo>
                  <a:pt x="4135449" y="0"/>
                </a:lnTo>
                <a:lnTo>
                  <a:pt x="4135449" y="518971"/>
                </a:lnTo>
                <a:lnTo>
                  <a:pt x="0" y="5189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96328" y="1690555"/>
            <a:ext cx="9092811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Resultados - Antes e Depois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61227" y="3714454"/>
            <a:ext cx="5714001" cy="2971105"/>
          </a:xfrm>
          <a:custGeom>
            <a:avLst/>
            <a:gdLst/>
            <a:ahLst/>
            <a:cxnLst/>
            <a:rect r="r" b="b" t="t" l="l"/>
            <a:pathLst>
              <a:path h="2971105" w="5714001">
                <a:moveTo>
                  <a:pt x="0" y="0"/>
                </a:moveTo>
                <a:lnTo>
                  <a:pt x="5714001" y="0"/>
                </a:lnTo>
                <a:lnTo>
                  <a:pt x="5714001" y="2971104"/>
                </a:lnTo>
                <a:lnTo>
                  <a:pt x="0" y="29711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961227" y="6856909"/>
            <a:ext cx="7757318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</a:t>
            </a:r>
            <a:r>
              <a:rPr lang="en-US" sz="23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Evolução do Contorno Corporal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111663"/>
            <a:ext cx="5669777" cy="10462471"/>
            <a:chOff x="0" y="0"/>
            <a:chExt cx="1493275" cy="27555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93275" cy="2755548"/>
            </a:xfrm>
            <a:custGeom>
              <a:avLst/>
              <a:gdLst/>
              <a:ahLst/>
              <a:cxnLst/>
              <a:rect r="r" b="b" t="t" l="l"/>
              <a:pathLst>
                <a:path h="2755548" w="1493275">
                  <a:moveTo>
                    <a:pt x="0" y="0"/>
                  </a:moveTo>
                  <a:lnTo>
                    <a:pt x="1493275" y="0"/>
                  </a:lnTo>
                  <a:lnTo>
                    <a:pt x="1493275" y="2755548"/>
                  </a:lnTo>
                  <a:lnTo>
                    <a:pt x="0" y="2755548"/>
                  </a:lnTo>
                  <a:close/>
                </a:path>
              </a:pathLst>
            </a:custGeom>
            <a:gradFill rotWithShape="true">
              <a:gsLst>
                <a:gs pos="0">
                  <a:srgbClr val="96D2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493275" cy="28031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842356" y="4579842"/>
            <a:ext cx="5445644" cy="4127052"/>
          </a:xfrm>
          <a:custGeom>
            <a:avLst/>
            <a:gdLst/>
            <a:ahLst/>
            <a:cxnLst/>
            <a:rect r="r" b="b" t="t" l="l"/>
            <a:pathLst>
              <a:path h="4127052" w="5445644">
                <a:moveTo>
                  <a:pt x="0" y="0"/>
                </a:moveTo>
                <a:lnTo>
                  <a:pt x="5445644" y="0"/>
                </a:lnTo>
                <a:lnTo>
                  <a:pt x="5445644" y="4127053"/>
                </a:lnTo>
                <a:lnTo>
                  <a:pt x="0" y="41270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256" t="-5205" r="0" b="-315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639609" y="5296911"/>
            <a:ext cx="6374527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Como o EMSCULPT NEO funciona?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1160759"/>
            <a:ext cx="4259380" cy="504651"/>
          </a:xfrm>
          <a:custGeom>
            <a:avLst/>
            <a:gdLst/>
            <a:ahLst/>
            <a:cxnLst/>
            <a:rect r="r" b="b" t="t" l="l"/>
            <a:pathLst>
              <a:path h="504651" w="4259380">
                <a:moveTo>
                  <a:pt x="0" y="0"/>
                </a:moveTo>
                <a:lnTo>
                  <a:pt x="4259380" y="0"/>
                </a:lnTo>
                <a:lnTo>
                  <a:pt x="4259380" y="504651"/>
                </a:lnTo>
                <a:lnTo>
                  <a:pt x="0" y="5046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699431" y="3020979"/>
            <a:ext cx="13774448" cy="7266021"/>
          </a:xfrm>
          <a:custGeom>
            <a:avLst/>
            <a:gdLst/>
            <a:ahLst/>
            <a:cxnLst/>
            <a:rect r="r" b="b" t="t" l="l"/>
            <a:pathLst>
              <a:path h="7266021" w="13774448">
                <a:moveTo>
                  <a:pt x="0" y="0"/>
                </a:moveTo>
                <a:lnTo>
                  <a:pt x="13774448" y="0"/>
                </a:lnTo>
                <a:lnTo>
                  <a:pt x="13774448" y="7266021"/>
                </a:lnTo>
                <a:lnTo>
                  <a:pt x="0" y="72660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859259" y="0"/>
            <a:ext cx="4730655" cy="4730655"/>
          </a:xfrm>
          <a:custGeom>
            <a:avLst/>
            <a:gdLst/>
            <a:ahLst/>
            <a:cxnLst/>
            <a:rect r="r" b="b" t="t" l="l"/>
            <a:pathLst>
              <a:path h="4730655" w="4730655">
                <a:moveTo>
                  <a:pt x="0" y="0"/>
                </a:moveTo>
                <a:lnTo>
                  <a:pt x="4730655" y="0"/>
                </a:lnTo>
                <a:lnTo>
                  <a:pt x="4730655" y="4730655"/>
                </a:lnTo>
                <a:lnTo>
                  <a:pt x="0" y="47306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9864973" y="1122659"/>
            <a:ext cx="6374527" cy="2859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EMSCULPT NEO é</a:t>
            </a:r>
            <a:r>
              <a:rPr lang="en-US" sz="1999" b="true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 o primeiro e único equipamento</a:t>
            </a:r>
            <a:r>
              <a:rPr lang="en-US" sz="1999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do mundo a combinar radiofrequência (RF)</a:t>
            </a:r>
            <a:r>
              <a:rPr lang="en-US" sz="1999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e HIFEM™ </a:t>
            </a:r>
            <a:r>
              <a:rPr lang="en-US" b="true" sz="1999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em um único aplicador</a:t>
            </a:r>
            <a:r>
              <a:rPr lang="en-US" sz="1999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.</a:t>
            </a:r>
          </a:p>
          <a:p>
            <a:pPr algn="l">
              <a:lnSpc>
                <a:spcPts val="2239"/>
              </a:lnSpc>
            </a:pPr>
          </a:p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Essa sinergia exclusiva aquece a gordura para lipólise intensa enquanto induz contrações supramáximas profundas, promovendo aumento muscular e redução de gordura simultaneamente, em 30 minutos, sem dor, sem agulhas e sem downtime.</a:t>
            </a:r>
          </a:p>
          <a:p>
            <a:pPr algn="l">
              <a:lnSpc>
                <a:spcPts val="1680"/>
              </a:lnSpc>
            </a:pPr>
          </a:p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É a tecnologia que redefine resultados corporais ao unir potência, precisão e ciência em um protocolo confortável, seguro e altamente previsível.</a:t>
            </a:r>
          </a:p>
          <a:p>
            <a:pPr algn="l">
              <a:lnSpc>
                <a:spcPts val="223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1760938"/>
            <a:ext cx="6919988" cy="3492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</a:t>
            </a:r>
            <a:r>
              <a:rPr lang="en-US" sz="20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Evolução do Contorno Corporal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490849" y="5982517"/>
            <a:ext cx="2771010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39" indent="-172720" lvl="1">
              <a:lnSpc>
                <a:spcPts val="2239"/>
              </a:lnSpc>
              <a:buAutoNum type="arabicPeriod" startAt="1"/>
            </a:pPr>
            <a:r>
              <a:rPr lang="en-US" b="true" sz="1599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 </a:t>
            </a:r>
            <a:r>
              <a:rPr lang="en-US" b="true" sz="1599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A</a:t>
            </a:r>
            <a:r>
              <a:rPr lang="en-US" b="true" sz="1599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quecimento </a:t>
            </a:r>
            <a:r>
              <a:rPr lang="en-US" b="true" sz="1599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M</a:t>
            </a:r>
            <a:r>
              <a:rPr lang="en-US" b="true" sz="1599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uscular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639609" y="6351045"/>
            <a:ext cx="2473489" cy="826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temperatura muscular aumenta semelhante ao que uma atividade de aquecimento faz antes de qualquer treino.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490849" y="7511190"/>
            <a:ext cx="3328243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39" indent="-172720" lvl="1">
              <a:lnSpc>
                <a:spcPts val="2239"/>
              </a:lnSpc>
              <a:buAutoNum type="arabicPeriod" startAt="1"/>
            </a:pPr>
            <a:r>
              <a:rPr lang="en-US" b="true" sz="1599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 Contrações Supramáximas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639609" y="7880125"/>
            <a:ext cx="2473489" cy="407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Os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músculos da área tratada são intensamente contraídos.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660991" y="5982517"/>
            <a:ext cx="2391084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39" indent="-172720" lvl="1">
              <a:lnSpc>
                <a:spcPts val="2239"/>
              </a:lnSpc>
              <a:buAutoNum type="arabicPeriod" startAt="1"/>
            </a:pPr>
            <a:r>
              <a:rPr lang="en-US" b="true" sz="1599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 Q</a:t>
            </a:r>
            <a:r>
              <a:rPr lang="en-US" b="true" sz="1599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ueima de Gordura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826873" y="6351045"/>
            <a:ext cx="2473489" cy="826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Logo após o início do procedimento, a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temperatura nas células de gordura atinge níveis que causam quebra permanente.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660991" y="7511190"/>
            <a:ext cx="2391084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39" indent="-172720" lvl="1">
              <a:lnSpc>
                <a:spcPts val="2239"/>
              </a:lnSpc>
              <a:buAutoNum type="arabicPeriod" startAt="1"/>
            </a:pPr>
            <a:r>
              <a:rPr lang="en-US" b="true" sz="1599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 </a:t>
            </a:r>
            <a:r>
              <a:rPr lang="en-US" b="true" sz="1599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Após o Trata</a:t>
            </a:r>
            <a:r>
              <a:rPr lang="en-US" b="true" sz="1599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mento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817948" y="7880125"/>
            <a:ext cx="2624358" cy="826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As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células de gordura são lentamente removidas do corpo e as fibras musculares tensionadas iniciam um processo de crescimento.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96D2FF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9258" y="4517028"/>
            <a:ext cx="5395571" cy="513302"/>
            <a:chOff x="0" y="0"/>
            <a:chExt cx="1421056" cy="1351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21056" cy="135191"/>
            </a:xfrm>
            <a:custGeom>
              <a:avLst/>
              <a:gdLst/>
              <a:ahLst/>
              <a:cxnLst/>
              <a:rect r="r" b="b" t="t" l="l"/>
              <a:pathLst>
                <a:path h="135191" w="1421056">
                  <a:moveTo>
                    <a:pt x="0" y="0"/>
                  </a:moveTo>
                  <a:lnTo>
                    <a:pt x="1421056" y="0"/>
                  </a:lnTo>
                  <a:lnTo>
                    <a:pt x="1421056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421056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748912" y="92583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62528" y="0"/>
            <a:ext cx="5150641" cy="10287000"/>
            <a:chOff x="0" y="0"/>
            <a:chExt cx="1356547" cy="27093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56547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56547">
                  <a:moveTo>
                    <a:pt x="0" y="0"/>
                  </a:moveTo>
                  <a:lnTo>
                    <a:pt x="1356547" y="0"/>
                  </a:lnTo>
                  <a:lnTo>
                    <a:pt x="1356547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356547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59258" y="7002614"/>
            <a:ext cx="5395571" cy="513302"/>
            <a:chOff x="0" y="0"/>
            <a:chExt cx="1421056" cy="1351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21056" cy="135191"/>
            </a:xfrm>
            <a:custGeom>
              <a:avLst/>
              <a:gdLst/>
              <a:ahLst/>
              <a:cxnLst/>
              <a:rect r="r" b="b" t="t" l="l"/>
              <a:pathLst>
                <a:path h="135191" w="1421056">
                  <a:moveTo>
                    <a:pt x="0" y="0"/>
                  </a:moveTo>
                  <a:lnTo>
                    <a:pt x="1421056" y="0"/>
                  </a:lnTo>
                  <a:lnTo>
                    <a:pt x="1421056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1421056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6853445" y="4926899"/>
            <a:ext cx="5433123" cy="5433123"/>
          </a:xfrm>
          <a:custGeom>
            <a:avLst/>
            <a:gdLst/>
            <a:ahLst/>
            <a:cxnLst/>
            <a:rect r="r" b="b" t="t" l="l"/>
            <a:pathLst>
              <a:path h="5433123" w="5433123">
                <a:moveTo>
                  <a:pt x="0" y="0"/>
                </a:moveTo>
                <a:lnTo>
                  <a:pt x="5433122" y="0"/>
                </a:lnTo>
                <a:lnTo>
                  <a:pt x="5433122" y="5433123"/>
                </a:lnTo>
                <a:lnTo>
                  <a:pt x="0" y="54331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AutoShape 13" id="13"/>
          <p:cNvSpPr/>
          <p:nvPr/>
        </p:nvSpPr>
        <p:spPr>
          <a:xfrm flipV="true">
            <a:off x="7270806" y="6091167"/>
            <a:ext cx="704628" cy="0"/>
          </a:xfrm>
          <a:prstGeom prst="line">
            <a:avLst/>
          </a:prstGeom>
          <a:ln cap="flat" w="9525">
            <a:gradFill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7270806" y="6627309"/>
            <a:ext cx="659937" cy="0"/>
          </a:xfrm>
          <a:prstGeom prst="line">
            <a:avLst/>
          </a:prstGeom>
          <a:ln cap="flat" w="9525">
            <a:gradFill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 flipV="true">
            <a:off x="7270806" y="7254570"/>
            <a:ext cx="1095418" cy="0"/>
          </a:xfrm>
          <a:prstGeom prst="line">
            <a:avLst/>
          </a:prstGeom>
          <a:ln cap="flat" w="9525">
            <a:gradFill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>
            <a:off x="7270806" y="8412826"/>
            <a:ext cx="801680" cy="0"/>
          </a:xfrm>
          <a:prstGeom prst="line">
            <a:avLst/>
          </a:prstGeom>
          <a:ln cap="flat" w="9525">
            <a:gradFill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 flipV="true">
            <a:off x="10990796" y="7717792"/>
            <a:ext cx="1095418" cy="0"/>
          </a:xfrm>
          <a:prstGeom prst="line">
            <a:avLst/>
          </a:prstGeom>
          <a:ln cap="flat" w="9525">
            <a:gradFill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11126383" y="8546804"/>
            <a:ext cx="959831" cy="0"/>
          </a:xfrm>
          <a:prstGeom prst="line">
            <a:avLst/>
          </a:prstGeom>
          <a:ln cap="flat" w="9525">
            <a:gradFill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>
            <a:off x="11078907" y="9555125"/>
            <a:ext cx="1007307" cy="0"/>
          </a:xfrm>
          <a:prstGeom prst="line">
            <a:avLst/>
          </a:prstGeom>
          <a:ln cap="flat" w="9525">
            <a:gradFill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20" id="20"/>
          <p:cNvGrpSpPr/>
          <p:nvPr/>
        </p:nvGrpSpPr>
        <p:grpSpPr>
          <a:xfrm rot="0">
            <a:off x="6953134" y="952326"/>
            <a:ext cx="5233744" cy="513302"/>
            <a:chOff x="0" y="0"/>
            <a:chExt cx="1378435" cy="13519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378435" cy="135191"/>
            </a:xfrm>
            <a:custGeom>
              <a:avLst/>
              <a:gdLst/>
              <a:ahLst/>
              <a:cxnLst/>
              <a:rect r="r" b="b" t="t" l="l"/>
              <a:pathLst>
                <a:path h="135191" w="1378435">
                  <a:moveTo>
                    <a:pt x="0" y="0"/>
                  </a:moveTo>
                  <a:lnTo>
                    <a:pt x="1378435" y="0"/>
                  </a:lnTo>
                  <a:lnTo>
                    <a:pt x="1378435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47625"/>
              <a:ext cx="1378435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pic>
        <p:nvPicPr>
          <p:cNvPr name="Picture 23" id="23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965997" y="3179422"/>
            <a:ext cx="1119126" cy="1119126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3823972" y="3179422"/>
            <a:ext cx="1119126" cy="1119126"/>
          </a:xfrm>
          <a:prstGeom prst="rect">
            <a:avLst/>
          </a:prstGeom>
        </p:spPr>
      </p:pic>
      <p:sp>
        <p:nvSpPr>
          <p:cNvPr name="TextBox 25" id="25"/>
          <p:cNvSpPr txBox="true"/>
          <p:nvPr/>
        </p:nvSpPr>
        <p:spPr>
          <a:xfrm rot="0">
            <a:off x="4977682" y="3417887"/>
            <a:ext cx="1665814" cy="488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Redução Média</a:t>
            </a:r>
          </a:p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de Gordura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12906942" y="-673153"/>
            <a:ext cx="5260471" cy="7890706"/>
          </a:xfrm>
          <a:custGeom>
            <a:avLst/>
            <a:gdLst/>
            <a:ahLst/>
            <a:cxnLst/>
            <a:rect r="r" b="b" t="t" l="l"/>
            <a:pathLst>
              <a:path h="7890706" w="5260471">
                <a:moveTo>
                  <a:pt x="0" y="0"/>
                </a:moveTo>
                <a:lnTo>
                  <a:pt x="5260471" y="0"/>
                </a:lnTo>
                <a:lnTo>
                  <a:pt x="5260471" y="7890706"/>
                </a:lnTo>
                <a:lnTo>
                  <a:pt x="0" y="78907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0">
            <a:off x="6950855" y="1595838"/>
            <a:ext cx="904070" cy="975994"/>
            <a:chOff x="0" y="0"/>
            <a:chExt cx="331361" cy="357723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31361" cy="357723"/>
            </a:xfrm>
            <a:custGeom>
              <a:avLst/>
              <a:gdLst/>
              <a:ahLst/>
              <a:cxnLst/>
              <a:rect r="r" b="b" t="t" l="l"/>
              <a:pathLst>
                <a:path h="357723" w="331361">
                  <a:moveTo>
                    <a:pt x="0" y="0"/>
                  </a:moveTo>
                  <a:lnTo>
                    <a:pt x="331361" y="0"/>
                  </a:lnTo>
                  <a:lnTo>
                    <a:pt x="331361" y="357723"/>
                  </a:lnTo>
                  <a:lnTo>
                    <a:pt x="0" y="357723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47625"/>
              <a:ext cx="331361" cy="4053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0">
            <a:off x="6921017" y="1595838"/>
            <a:ext cx="963746" cy="1138009"/>
          </a:xfrm>
          <a:custGeom>
            <a:avLst/>
            <a:gdLst/>
            <a:ahLst/>
            <a:cxnLst/>
            <a:rect r="r" b="b" t="t" l="l"/>
            <a:pathLst>
              <a:path h="1138009" w="963746">
                <a:moveTo>
                  <a:pt x="0" y="0"/>
                </a:moveTo>
                <a:lnTo>
                  <a:pt x="963746" y="0"/>
                </a:lnTo>
                <a:lnTo>
                  <a:pt x="963746" y="1138009"/>
                </a:lnTo>
                <a:lnTo>
                  <a:pt x="0" y="11380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69349" t="-24562" r="-24454" b="-6686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8050525" y="2617470"/>
            <a:ext cx="4136353" cy="1223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Aplicador Small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Desenvolvido para braços, panturrilhas e regiões menores. Oferece a mesma potência do Large, porém com área de contato otimizada para definição localizada.</a:t>
            </a:r>
          </a:p>
          <a:p>
            <a:pPr algn="l">
              <a:lnSpc>
                <a:spcPts val="1680"/>
              </a:lnSpc>
            </a:pPr>
          </a:p>
        </p:txBody>
      </p:sp>
      <p:grpSp>
        <p:nvGrpSpPr>
          <p:cNvPr name="Group 32" id="32"/>
          <p:cNvGrpSpPr/>
          <p:nvPr/>
        </p:nvGrpSpPr>
        <p:grpSpPr>
          <a:xfrm rot="0">
            <a:off x="6950855" y="2655570"/>
            <a:ext cx="904070" cy="975994"/>
            <a:chOff x="0" y="0"/>
            <a:chExt cx="331361" cy="357723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331361" cy="357723"/>
            </a:xfrm>
            <a:custGeom>
              <a:avLst/>
              <a:gdLst/>
              <a:ahLst/>
              <a:cxnLst/>
              <a:rect r="r" b="b" t="t" l="l"/>
              <a:pathLst>
                <a:path h="357723" w="331361">
                  <a:moveTo>
                    <a:pt x="0" y="0"/>
                  </a:moveTo>
                  <a:lnTo>
                    <a:pt x="331361" y="0"/>
                  </a:lnTo>
                  <a:lnTo>
                    <a:pt x="331361" y="357723"/>
                  </a:lnTo>
                  <a:lnTo>
                    <a:pt x="0" y="357723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47625"/>
              <a:ext cx="331361" cy="4053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6950855" y="3717290"/>
            <a:ext cx="904070" cy="975994"/>
            <a:chOff x="0" y="0"/>
            <a:chExt cx="331361" cy="357723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331361" cy="357723"/>
            </a:xfrm>
            <a:custGeom>
              <a:avLst/>
              <a:gdLst/>
              <a:ahLst/>
              <a:cxnLst/>
              <a:rect r="r" b="b" t="t" l="l"/>
              <a:pathLst>
                <a:path h="357723" w="331361">
                  <a:moveTo>
                    <a:pt x="0" y="0"/>
                  </a:moveTo>
                  <a:lnTo>
                    <a:pt x="331361" y="0"/>
                  </a:lnTo>
                  <a:lnTo>
                    <a:pt x="331361" y="357723"/>
                  </a:lnTo>
                  <a:lnTo>
                    <a:pt x="0" y="357723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47625"/>
              <a:ext cx="331361" cy="4053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38" id="38"/>
          <p:cNvSpPr/>
          <p:nvPr/>
        </p:nvSpPr>
        <p:spPr>
          <a:xfrm flipH="false" flipV="false" rot="0">
            <a:off x="6380452" y="2634602"/>
            <a:ext cx="1935694" cy="1021079"/>
          </a:xfrm>
          <a:custGeom>
            <a:avLst/>
            <a:gdLst/>
            <a:ahLst/>
            <a:cxnLst/>
            <a:rect r="r" b="b" t="t" l="l"/>
            <a:pathLst>
              <a:path h="1021079" w="1935694">
                <a:moveTo>
                  <a:pt x="0" y="0"/>
                </a:moveTo>
                <a:lnTo>
                  <a:pt x="1935694" y="0"/>
                </a:lnTo>
                <a:lnTo>
                  <a:pt x="1935694" y="1021079"/>
                </a:lnTo>
                <a:lnTo>
                  <a:pt x="0" y="10210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1028700" y="1028700"/>
            <a:ext cx="1766700" cy="209318"/>
          </a:xfrm>
          <a:custGeom>
            <a:avLst/>
            <a:gdLst/>
            <a:ahLst/>
            <a:cxnLst/>
            <a:rect r="r" b="b" t="t" l="l"/>
            <a:pathLst>
              <a:path h="209318" w="1766700">
                <a:moveTo>
                  <a:pt x="0" y="0"/>
                </a:moveTo>
                <a:lnTo>
                  <a:pt x="1766700" y="0"/>
                </a:lnTo>
                <a:lnTo>
                  <a:pt x="1766700" y="209318"/>
                </a:lnTo>
                <a:lnTo>
                  <a:pt x="0" y="20931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444487" y="7643461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2949441" y="7643461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5609493" y="7643461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1444487" y="8466986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2949441" y="8466986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5609493" y="8466986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4279467" y="7643461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4279467" y="8466986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49" id="49"/>
          <p:cNvSpPr/>
          <p:nvPr/>
        </p:nvSpPr>
        <p:spPr>
          <a:xfrm flipV="true">
            <a:off x="11126383" y="7025027"/>
            <a:ext cx="959831" cy="0"/>
          </a:xfrm>
          <a:prstGeom prst="line">
            <a:avLst/>
          </a:prstGeom>
          <a:ln cap="flat" w="9525">
            <a:gradFill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50" id="50"/>
          <p:cNvSpPr/>
          <p:nvPr/>
        </p:nvSpPr>
        <p:spPr>
          <a:xfrm>
            <a:off x="10572088" y="6451649"/>
            <a:ext cx="1514126" cy="0"/>
          </a:xfrm>
          <a:prstGeom prst="line">
            <a:avLst/>
          </a:prstGeom>
          <a:ln cap="flat" w="9525">
            <a:gradFill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51" id="51"/>
          <p:cNvSpPr/>
          <p:nvPr/>
        </p:nvSpPr>
        <p:spPr>
          <a:xfrm flipV="true">
            <a:off x="7270806" y="8979602"/>
            <a:ext cx="1045339" cy="0"/>
          </a:xfrm>
          <a:prstGeom prst="line">
            <a:avLst/>
          </a:prstGeom>
          <a:ln cap="flat" w="9525">
            <a:gradFill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2" id="52"/>
          <p:cNvSpPr/>
          <p:nvPr/>
        </p:nvSpPr>
        <p:spPr>
          <a:xfrm flipH="false" flipV="false" rot="0">
            <a:off x="6511784" y="3713475"/>
            <a:ext cx="1822669" cy="1098988"/>
          </a:xfrm>
          <a:custGeom>
            <a:avLst/>
            <a:gdLst/>
            <a:ahLst/>
            <a:cxnLst/>
            <a:rect r="r" b="b" t="t" l="l"/>
            <a:pathLst>
              <a:path h="1098988" w="1822669">
                <a:moveTo>
                  <a:pt x="0" y="0"/>
                </a:moveTo>
                <a:lnTo>
                  <a:pt x="1822669" y="0"/>
                </a:lnTo>
                <a:lnTo>
                  <a:pt x="1822669" y="1098988"/>
                </a:lnTo>
                <a:lnTo>
                  <a:pt x="0" y="109898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10497" r="0" b="0"/>
            </a:stretch>
          </a:blipFill>
        </p:spPr>
      </p:sp>
      <p:sp>
        <p:nvSpPr>
          <p:cNvPr name="TextBox 53" id="53"/>
          <p:cNvSpPr txBox="true"/>
          <p:nvPr/>
        </p:nvSpPr>
        <p:spPr>
          <a:xfrm rot="0">
            <a:off x="7270806" y="5912974"/>
            <a:ext cx="704628" cy="13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6"/>
              </a:lnSpc>
              <a:spcBef>
                <a:spcPct val="0"/>
              </a:spcBef>
            </a:pPr>
            <a:r>
              <a:rPr lang="en-US" sz="847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OMBROS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7270806" y="6446887"/>
            <a:ext cx="704628" cy="13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6"/>
              </a:lnSpc>
              <a:spcBef>
                <a:spcPct val="0"/>
              </a:spcBef>
            </a:pPr>
            <a:r>
              <a:rPr lang="en-US" sz="847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BRAÇOS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7270806" y="7085645"/>
            <a:ext cx="704628" cy="13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6"/>
              </a:lnSpc>
              <a:spcBef>
                <a:spcPct val="0"/>
              </a:spcBef>
            </a:pPr>
            <a:r>
              <a:rPr lang="en-US" sz="847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ABDÔMEN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7270806" y="8232404"/>
            <a:ext cx="704628" cy="13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6"/>
              </a:lnSpc>
              <a:spcBef>
                <a:spcPct val="0"/>
              </a:spcBef>
            </a:pPr>
            <a:r>
              <a:rPr lang="en-US" sz="847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COXAS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1381586" y="7525089"/>
            <a:ext cx="704628" cy="13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186"/>
              </a:lnSpc>
              <a:spcBef>
                <a:spcPct val="0"/>
              </a:spcBef>
            </a:pPr>
            <a:r>
              <a:rPr lang="en-US" sz="847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GLÚTEOS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1381586" y="8150507"/>
            <a:ext cx="704628" cy="278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186"/>
              </a:lnSpc>
            </a:pPr>
            <a:r>
              <a:rPr lang="en-US" sz="847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POSTERIOR</a:t>
            </a:r>
          </a:p>
          <a:p>
            <a:pPr algn="r">
              <a:lnSpc>
                <a:spcPts val="1186"/>
              </a:lnSpc>
              <a:spcBef>
                <a:spcPct val="0"/>
              </a:spcBef>
            </a:pPr>
            <a:r>
              <a:rPr lang="en-US" sz="847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DE COXA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1233758" y="9363465"/>
            <a:ext cx="852455" cy="13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186"/>
              </a:lnSpc>
              <a:spcBef>
                <a:spcPct val="0"/>
              </a:spcBef>
            </a:pPr>
            <a:r>
              <a:rPr lang="en-US" sz="847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PANTURRILHA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188421" y="7048113"/>
            <a:ext cx="2202805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INDICAÇÕES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7082297" y="1011809"/>
            <a:ext cx="2202805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APLICADORES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188421" y="4562526"/>
            <a:ext cx="2202805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BENEFÍCIOS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059258" y="5020805"/>
            <a:ext cx="5452526" cy="1800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MELHORA GLOBAL DO CONTORNO E DEFINIÇÃO CORPORAL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REDUÇÃO VISÍVEL EM POUCAS SESSÕES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ZERO DOWNTIME E ALTO CONFORTO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Tratamento hands-free, independente de operador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ALTA SEGURANÇA E PREVISIBILIDADE NOS PROTOCOLOS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DIFERENCIAÇÃO CLÍNICA COM FORTE APELO DE MARKETING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028700" y="1393063"/>
            <a:ext cx="5351752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Tratamento para </a:t>
            </a:r>
            <a:r>
              <a:rPr lang="en-US" sz="2000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diversos perfis de pacientes: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028700" y="1800647"/>
            <a:ext cx="5304127" cy="1231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Indivíduos ativos que buscam definição avançada</a:t>
            </a:r>
          </a:p>
          <a:p>
            <a:pPr algn="l">
              <a:lnSpc>
                <a:spcPts val="1960"/>
              </a:lnSpc>
            </a:pPr>
            <a:r>
              <a:rPr lang="en-US" sz="1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Pacientes iniciantes que desejam modelar e fortalecer</a:t>
            </a:r>
          </a:p>
          <a:p>
            <a:pPr algn="l">
              <a:lnSpc>
                <a:spcPts val="1960"/>
              </a:lnSpc>
            </a:pPr>
            <a:r>
              <a:rPr lang="en-US" sz="1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Pós-parto que buscam recuperação funcional</a:t>
            </a:r>
          </a:p>
          <a:p>
            <a:pPr algn="l">
              <a:lnSpc>
                <a:spcPts val="1960"/>
              </a:lnSpc>
            </a:pPr>
            <a:r>
              <a:rPr lang="en-US" sz="1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Idosos que desejam melhora estética e força muscular</a:t>
            </a:r>
          </a:p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• Pacientes que preferem alternativas não invasivas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975170" y="3444235"/>
            <a:ext cx="1100780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spc="-89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25%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2119707" y="3417887"/>
            <a:ext cx="1665814" cy="488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Aumento Médio</a:t>
            </a:r>
          </a:p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da Massa Muscular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3833146" y="3444235"/>
            <a:ext cx="1100780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spc="-89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-30%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8050525" y="1557738"/>
            <a:ext cx="3845464" cy="1014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Aplicador Large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Ideal para abdômen, glúteos e coxas. Combina RF + HIFEM™ para tratar grandes áreas com redução de gordura, ganho muscular e contorno uniforme.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8050525" y="3679190"/>
            <a:ext cx="3845464" cy="1223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Aplicador EDGE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Criado para tratar a circunferência lateral do abdômen. Seu design curvado garante aderência total à anatomia e permite atuação profunda em regiões difíceis.</a:t>
            </a:r>
          </a:p>
          <a:p>
            <a:pPr algn="l">
              <a:lnSpc>
                <a:spcPts val="1680"/>
              </a:lnSpc>
            </a:pPr>
          </a:p>
        </p:txBody>
      </p:sp>
      <p:sp>
        <p:nvSpPr>
          <p:cNvPr name="TextBox 71" id="71"/>
          <p:cNvSpPr txBox="true"/>
          <p:nvPr/>
        </p:nvSpPr>
        <p:spPr>
          <a:xfrm rot="0">
            <a:off x="1187684" y="8024736"/>
            <a:ext cx="943156" cy="276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2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FLACIDEZ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1028700" y="8948166"/>
            <a:ext cx="1261124" cy="310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REDUÇÃO DA</a:t>
            </a:r>
          </a:p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GORDURA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2692637" y="8063485"/>
            <a:ext cx="943156" cy="276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2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HIPERTROFIA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4994347" y="8024736"/>
            <a:ext cx="1659841" cy="276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2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FORTALECIMENTO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2411197" y="8948166"/>
            <a:ext cx="1506037" cy="310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LIFTING</a:t>
            </a:r>
          </a:p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DE GLÚTEOS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5193705" y="8948166"/>
            <a:ext cx="1261124" cy="310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DIÁSTASE</a:t>
            </a:r>
          </a:p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ABDOMINAL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4022663" y="8187310"/>
            <a:ext cx="943156" cy="2807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4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MOBILIDADE</a:t>
            </a:r>
          </a:p>
          <a:p>
            <a:pPr algn="ctr">
              <a:lnSpc>
                <a:spcPts val="1104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REDUZIDA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3741223" y="8948166"/>
            <a:ext cx="1506037" cy="310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RIGIDEZ</a:t>
            </a:r>
          </a:p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MUSCULAR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11381586" y="6832323"/>
            <a:ext cx="704628" cy="13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186"/>
              </a:lnSpc>
              <a:spcBef>
                <a:spcPct val="0"/>
              </a:spcBef>
            </a:pPr>
            <a:r>
              <a:rPr lang="en-US" sz="847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COTOVELOS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11381586" y="6258946"/>
            <a:ext cx="704628" cy="13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186"/>
              </a:lnSpc>
              <a:spcBef>
                <a:spcPct val="0"/>
              </a:spcBef>
            </a:pPr>
            <a:r>
              <a:rPr lang="en-US" sz="847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COSTAS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7270806" y="8799180"/>
            <a:ext cx="704628" cy="13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6"/>
              </a:lnSpc>
              <a:spcBef>
                <a:spcPct val="0"/>
              </a:spcBef>
            </a:pPr>
            <a:r>
              <a:rPr lang="en-US" sz="847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JOELHOS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2"/>
              <a:stretch>
                <a:fillRect l="-118693" t="0" r="-170275" b="-10709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2"/>
              <a:stretch>
                <a:fillRect l="-116384" t="0" r="-165017" b="-10709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567120" y="3910394"/>
            <a:ext cx="3461083" cy="2533353"/>
            <a:chOff x="0" y="0"/>
            <a:chExt cx="536212" cy="39248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3"/>
              <a:stretch>
                <a:fillRect l="-940" t="0" r="-94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152029" y="3910394"/>
            <a:ext cx="3529757" cy="2533353"/>
            <a:chOff x="0" y="0"/>
            <a:chExt cx="546852" cy="39248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4"/>
              <a:stretch>
                <a:fillRect l="0" t="-51" r="0" b="-5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5"/>
              <a:stretch>
                <a:fillRect l="-940" t="0" r="-94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6"/>
              <a:stretch>
                <a:fillRect l="0" t="-51" r="0" b="-51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096328" y="1057275"/>
            <a:ext cx="5629760" cy="513866"/>
          </a:xfrm>
          <a:custGeom>
            <a:avLst/>
            <a:gdLst/>
            <a:ahLst/>
            <a:cxnLst/>
            <a:rect r="r" b="b" t="t" l="l"/>
            <a:pathLst>
              <a:path h="513866" w="5629760">
                <a:moveTo>
                  <a:pt x="0" y="0"/>
                </a:moveTo>
                <a:lnTo>
                  <a:pt x="5629760" y="0"/>
                </a:lnTo>
                <a:lnTo>
                  <a:pt x="5629760" y="513866"/>
                </a:lnTo>
                <a:lnTo>
                  <a:pt x="0" y="5138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96328" y="1690555"/>
            <a:ext cx="9092811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Resultados - Antes e Depois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6567572"/>
            <a:ext cx="3652537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1 MÊS APÓS A ÚLTIMA SESSÃO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67120" y="6567572"/>
            <a:ext cx="3652537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IMEDIATAMENTE APÓS A ÚLTIMA SESSÃO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2"/>
              <a:stretch>
                <a:fillRect l="-118693" t="0" r="-170275" b="-10709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2"/>
              <a:stretch>
                <a:fillRect l="-116384" t="0" r="-165017" b="-10709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567120" y="3910394"/>
            <a:ext cx="3461083" cy="2533353"/>
            <a:chOff x="0" y="0"/>
            <a:chExt cx="536212" cy="39248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3"/>
              <a:stretch>
                <a:fillRect l="-940" t="0" r="-94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152029" y="3910394"/>
            <a:ext cx="3529757" cy="2533353"/>
            <a:chOff x="0" y="0"/>
            <a:chExt cx="546852" cy="39248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4"/>
              <a:stretch>
                <a:fillRect l="0" t="-51" r="0" b="-5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5"/>
              <a:stretch>
                <a:fillRect l="-940" t="0" r="-94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6"/>
              <a:stretch>
                <a:fillRect l="0" t="-51" r="0" b="-51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096328" y="1057275"/>
            <a:ext cx="5629760" cy="513866"/>
          </a:xfrm>
          <a:custGeom>
            <a:avLst/>
            <a:gdLst/>
            <a:ahLst/>
            <a:cxnLst/>
            <a:rect r="r" b="b" t="t" l="l"/>
            <a:pathLst>
              <a:path h="513866" w="5629760">
                <a:moveTo>
                  <a:pt x="0" y="0"/>
                </a:moveTo>
                <a:lnTo>
                  <a:pt x="5629760" y="0"/>
                </a:lnTo>
                <a:lnTo>
                  <a:pt x="5629760" y="513866"/>
                </a:lnTo>
                <a:lnTo>
                  <a:pt x="0" y="5138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96328" y="1690555"/>
            <a:ext cx="9092811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Resultados - Antes e Depois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6567572"/>
            <a:ext cx="3652537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1 MÊS APÓS A ÚLTIMA SESSÃO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67120" y="6567572"/>
            <a:ext cx="3652537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IMEDIATAMENTE APÓS A ÚLTIMA SESSÃO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2"/>
              <a:stretch>
                <a:fillRect l="-118693" t="0" r="-170275" b="-10709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2"/>
              <a:stretch>
                <a:fillRect l="-116384" t="0" r="-165017" b="-10709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567120" y="3910394"/>
            <a:ext cx="3461083" cy="2533353"/>
            <a:chOff x="0" y="0"/>
            <a:chExt cx="536212" cy="39248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3"/>
              <a:stretch>
                <a:fillRect l="-940" t="0" r="-40493" b="-38823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152029" y="3910394"/>
            <a:ext cx="3529757" cy="2533353"/>
            <a:chOff x="0" y="0"/>
            <a:chExt cx="546852" cy="39248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4"/>
              <a:stretch>
                <a:fillRect l="0" t="-51" r="-51789" b="-51893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96328" y="3910394"/>
            <a:ext cx="3461083" cy="2533353"/>
            <a:chOff x="0" y="0"/>
            <a:chExt cx="536212" cy="39248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36212" cy="392483"/>
            </a:xfrm>
            <a:custGeom>
              <a:avLst/>
              <a:gdLst/>
              <a:ahLst/>
              <a:cxnLst/>
              <a:rect r="r" b="b" t="t" l="l"/>
              <a:pathLst>
                <a:path h="392483" w="536212">
                  <a:moveTo>
                    <a:pt x="0" y="0"/>
                  </a:moveTo>
                  <a:lnTo>
                    <a:pt x="536212" y="0"/>
                  </a:lnTo>
                  <a:lnTo>
                    <a:pt x="53621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5"/>
              <a:stretch>
                <a:fillRect l="-940" t="0" r="-94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681237" y="3910394"/>
            <a:ext cx="3529757" cy="2533353"/>
            <a:chOff x="0" y="0"/>
            <a:chExt cx="546852" cy="39248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46852" cy="392483"/>
            </a:xfrm>
            <a:custGeom>
              <a:avLst/>
              <a:gdLst/>
              <a:ahLst/>
              <a:cxnLst/>
              <a:rect r="r" b="b" t="t" l="l"/>
              <a:pathLst>
                <a:path h="392483" w="546852">
                  <a:moveTo>
                    <a:pt x="0" y="0"/>
                  </a:moveTo>
                  <a:lnTo>
                    <a:pt x="546852" y="0"/>
                  </a:lnTo>
                  <a:lnTo>
                    <a:pt x="546852" y="392483"/>
                  </a:lnTo>
                  <a:lnTo>
                    <a:pt x="0" y="392483"/>
                  </a:lnTo>
                  <a:close/>
                </a:path>
              </a:pathLst>
            </a:custGeom>
            <a:blipFill>
              <a:blip r:embed="rId6"/>
              <a:stretch>
                <a:fillRect l="0" t="-51" r="0" b="-51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096328" y="1057275"/>
            <a:ext cx="5629760" cy="513866"/>
          </a:xfrm>
          <a:custGeom>
            <a:avLst/>
            <a:gdLst/>
            <a:ahLst/>
            <a:cxnLst/>
            <a:rect r="r" b="b" t="t" l="l"/>
            <a:pathLst>
              <a:path h="513866" w="5629760">
                <a:moveTo>
                  <a:pt x="0" y="0"/>
                </a:moveTo>
                <a:lnTo>
                  <a:pt x="5629760" y="0"/>
                </a:lnTo>
                <a:lnTo>
                  <a:pt x="5629760" y="513866"/>
                </a:lnTo>
                <a:lnTo>
                  <a:pt x="0" y="5138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96328" y="1690555"/>
            <a:ext cx="9092811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Resultados - Antes e Depois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6567572"/>
            <a:ext cx="3652537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1 MÊS APÓS A ÚLTIMA SESSÃO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67120" y="6567572"/>
            <a:ext cx="3652537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IMEDIATAMENTE APÓS A ÚLTIMA SESSÃO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Object 2" id="2"/>
          <p:cNvGraphicFramePr/>
          <p:nvPr/>
        </p:nvGraphicFramePr>
        <p:xfrm>
          <a:off x="1028700" y="1028700"/>
          <a:ext cx="5351267" cy="8229600"/>
        </p:xfrm>
        <a:graphic>
          <a:graphicData uri="http://schemas.openxmlformats.org/presentationml/2006/ole">
            <p:oleObj imgW="6997700" imgH="9867900" r:id="rId3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Freeform 3" id="3"/>
          <p:cNvSpPr/>
          <p:nvPr/>
        </p:nvSpPr>
        <p:spPr>
          <a:xfrm flipH="false" flipV="false" rot="0">
            <a:off x="7922430" y="108839"/>
            <a:ext cx="1913784" cy="1507731"/>
          </a:xfrm>
          <a:custGeom>
            <a:avLst/>
            <a:gdLst/>
            <a:ahLst/>
            <a:cxnLst/>
            <a:rect r="r" b="b" t="t" l="l"/>
            <a:pathLst>
              <a:path h="1507731" w="1913784">
                <a:moveTo>
                  <a:pt x="0" y="0"/>
                </a:moveTo>
                <a:lnTo>
                  <a:pt x="1913784" y="0"/>
                </a:lnTo>
                <a:lnTo>
                  <a:pt x="1913784" y="1507730"/>
                </a:lnTo>
                <a:lnTo>
                  <a:pt x="0" y="15077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9039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598950" y="412645"/>
            <a:ext cx="1796401" cy="1198536"/>
          </a:xfrm>
          <a:custGeom>
            <a:avLst/>
            <a:gdLst/>
            <a:ahLst/>
            <a:cxnLst/>
            <a:rect r="r" b="b" t="t" l="l"/>
            <a:pathLst>
              <a:path h="1198536" w="1796401">
                <a:moveTo>
                  <a:pt x="0" y="0"/>
                </a:moveTo>
                <a:lnTo>
                  <a:pt x="1796401" y="0"/>
                </a:lnTo>
                <a:lnTo>
                  <a:pt x="1796401" y="1198536"/>
                </a:lnTo>
                <a:lnTo>
                  <a:pt x="0" y="11985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588424" y="4192069"/>
            <a:ext cx="380730" cy="293508"/>
          </a:xfrm>
          <a:custGeom>
            <a:avLst/>
            <a:gdLst/>
            <a:ahLst/>
            <a:cxnLst/>
            <a:rect r="r" b="b" t="t" l="l"/>
            <a:pathLst>
              <a:path h="293508" w="380730">
                <a:moveTo>
                  <a:pt x="0" y="0"/>
                </a:moveTo>
                <a:lnTo>
                  <a:pt x="380730" y="0"/>
                </a:lnTo>
                <a:lnTo>
                  <a:pt x="380730" y="293508"/>
                </a:lnTo>
                <a:lnTo>
                  <a:pt x="0" y="2935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62050" y="1119111"/>
            <a:ext cx="5477090" cy="323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b="true" sz="1900">
                <a:solidFill>
                  <a:srgbClr val="00508C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Diferenças entre Emsculpt e Emsculpt NEO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2089101" y="4192069"/>
            <a:ext cx="380730" cy="293508"/>
          </a:xfrm>
          <a:custGeom>
            <a:avLst/>
            <a:gdLst/>
            <a:ahLst/>
            <a:cxnLst/>
            <a:rect r="r" b="b" t="t" l="l"/>
            <a:pathLst>
              <a:path h="293508" w="380730">
                <a:moveTo>
                  <a:pt x="0" y="0"/>
                </a:moveTo>
                <a:lnTo>
                  <a:pt x="380730" y="0"/>
                </a:lnTo>
                <a:lnTo>
                  <a:pt x="380730" y="293508"/>
                </a:lnTo>
                <a:lnTo>
                  <a:pt x="0" y="2935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089101" y="7651169"/>
            <a:ext cx="380730" cy="293508"/>
          </a:xfrm>
          <a:custGeom>
            <a:avLst/>
            <a:gdLst/>
            <a:ahLst/>
            <a:cxnLst/>
            <a:rect r="r" b="b" t="t" l="l"/>
            <a:pathLst>
              <a:path h="293508" w="380730">
                <a:moveTo>
                  <a:pt x="0" y="0"/>
                </a:moveTo>
                <a:lnTo>
                  <a:pt x="380730" y="0"/>
                </a:lnTo>
                <a:lnTo>
                  <a:pt x="380730" y="293508"/>
                </a:lnTo>
                <a:lnTo>
                  <a:pt x="0" y="2935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588424" y="7651169"/>
            <a:ext cx="380730" cy="293508"/>
          </a:xfrm>
          <a:custGeom>
            <a:avLst/>
            <a:gdLst/>
            <a:ahLst/>
            <a:cxnLst/>
            <a:rect r="r" b="b" t="t" l="l"/>
            <a:pathLst>
              <a:path h="293508" w="380730">
                <a:moveTo>
                  <a:pt x="0" y="0"/>
                </a:moveTo>
                <a:lnTo>
                  <a:pt x="380730" y="0"/>
                </a:lnTo>
                <a:lnTo>
                  <a:pt x="380730" y="293508"/>
                </a:lnTo>
                <a:lnTo>
                  <a:pt x="0" y="2935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074468" y="4753970"/>
            <a:ext cx="380730" cy="293508"/>
          </a:xfrm>
          <a:custGeom>
            <a:avLst/>
            <a:gdLst/>
            <a:ahLst/>
            <a:cxnLst/>
            <a:rect r="r" b="b" t="t" l="l"/>
            <a:pathLst>
              <a:path h="293508" w="380730">
                <a:moveTo>
                  <a:pt x="0" y="0"/>
                </a:moveTo>
                <a:lnTo>
                  <a:pt x="380730" y="0"/>
                </a:lnTo>
                <a:lnTo>
                  <a:pt x="380730" y="293508"/>
                </a:lnTo>
                <a:lnTo>
                  <a:pt x="0" y="2935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028939" y="4467160"/>
            <a:ext cx="8230361" cy="1199783"/>
          </a:xfrm>
          <a:custGeom>
            <a:avLst/>
            <a:gdLst/>
            <a:ahLst/>
            <a:cxnLst/>
            <a:rect r="r" b="b" t="t" l="l"/>
            <a:pathLst>
              <a:path h="1199783" w="8230361">
                <a:moveTo>
                  <a:pt x="0" y="0"/>
                </a:moveTo>
                <a:lnTo>
                  <a:pt x="8230361" y="0"/>
                </a:lnTo>
                <a:lnTo>
                  <a:pt x="8230361" y="1199783"/>
                </a:lnTo>
                <a:lnTo>
                  <a:pt x="0" y="11997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468868" y="5840817"/>
            <a:ext cx="5383115" cy="789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 tecnologia q</a:t>
            </a:r>
            <a:r>
              <a:rPr lang="en-US" sz="23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ue redefine saúde íntima, confiança e qualidade de vida.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111663"/>
            <a:ext cx="5610741" cy="10462471"/>
            <a:chOff x="0" y="0"/>
            <a:chExt cx="1477726" cy="27555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7726" cy="2755548"/>
            </a:xfrm>
            <a:custGeom>
              <a:avLst/>
              <a:gdLst/>
              <a:ahLst/>
              <a:cxnLst/>
              <a:rect r="r" b="b" t="t" l="l"/>
              <a:pathLst>
                <a:path h="2755548" w="1477726">
                  <a:moveTo>
                    <a:pt x="0" y="0"/>
                  </a:moveTo>
                  <a:lnTo>
                    <a:pt x="1477726" y="0"/>
                  </a:lnTo>
                  <a:lnTo>
                    <a:pt x="1477726" y="2755548"/>
                  </a:lnTo>
                  <a:lnTo>
                    <a:pt x="0" y="2755548"/>
                  </a:lnTo>
                  <a:close/>
                </a:path>
              </a:pathLst>
            </a:custGeom>
            <a:gradFill rotWithShape="true">
              <a:gsLst>
                <a:gs pos="0">
                  <a:srgbClr val="96D2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477726" cy="28031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38422" y="1028700"/>
            <a:ext cx="8003274" cy="9711482"/>
          </a:xfrm>
          <a:custGeom>
            <a:avLst/>
            <a:gdLst/>
            <a:ahLst/>
            <a:cxnLst/>
            <a:rect r="r" b="b" t="t" l="l"/>
            <a:pathLst>
              <a:path h="9711482" w="8003274">
                <a:moveTo>
                  <a:pt x="0" y="0"/>
                </a:moveTo>
                <a:lnTo>
                  <a:pt x="8003274" y="0"/>
                </a:lnTo>
                <a:lnTo>
                  <a:pt x="8003274" y="9711482"/>
                </a:lnTo>
                <a:lnTo>
                  <a:pt x="0" y="97114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496691" y="1633114"/>
            <a:ext cx="7369895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A nova era do cuidado íntimo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748912" y="92583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496691" y="5322466"/>
            <a:ext cx="925222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Um marco tecnólogico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2792599" y="-111663"/>
            <a:ext cx="5495401" cy="10398663"/>
          </a:xfrm>
          <a:custGeom>
            <a:avLst/>
            <a:gdLst/>
            <a:ahLst/>
            <a:cxnLst/>
            <a:rect r="r" b="b" t="t" l="l"/>
            <a:pathLst>
              <a:path h="10398663" w="5495401">
                <a:moveTo>
                  <a:pt x="0" y="0"/>
                </a:moveTo>
                <a:lnTo>
                  <a:pt x="5495401" y="0"/>
                </a:lnTo>
                <a:lnTo>
                  <a:pt x="5495401" y="10398663"/>
                </a:lnTo>
                <a:lnTo>
                  <a:pt x="0" y="103986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087" t="0" r="-9983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1028700"/>
            <a:ext cx="2882703" cy="414874"/>
          </a:xfrm>
          <a:custGeom>
            <a:avLst/>
            <a:gdLst/>
            <a:ahLst/>
            <a:cxnLst/>
            <a:rect r="r" b="b" t="t" l="l"/>
            <a:pathLst>
              <a:path h="414874" w="2882703">
                <a:moveTo>
                  <a:pt x="0" y="0"/>
                </a:moveTo>
                <a:lnTo>
                  <a:pt x="2882703" y="0"/>
                </a:lnTo>
                <a:lnTo>
                  <a:pt x="2882703" y="414874"/>
                </a:lnTo>
                <a:lnTo>
                  <a:pt x="0" y="4148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1524246"/>
            <a:ext cx="4343355" cy="701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 tecno</a:t>
            </a:r>
            <a:r>
              <a:rPr lang="en-US" sz="20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logia que redefine saúde íntima, confiança e qualidade de vida.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496691" y="2131445"/>
            <a:ext cx="4468445" cy="2712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EMSELLA é a tecnologia mais avançada da BTL para o tratamento não invasivo do assoalho pélvico, oferecendo uma solução eficaz para incontinência urinária, disfunção sexual e bem-estar íntimo.</a:t>
            </a:r>
          </a:p>
          <a:p>
            <a:pPr algn="l">
              <a:lnSpc>
                <a:spcPts val="1680"/>
              </a:lnSpc>
            </a:pPr>
          </a:p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Sua energia HIFEM promove contrações supramáximas profundas, muito além do que qualquer exercício voluntário é capaz de atingir, reeducando a musculatura e restaurando a função com conforto, segurança e zero downtime.</a:t>
            </a:r>
          </a:p>
          <a:p>
            <a:pPr algn="l">
              <a:lnSpc>
                <a:spcPts val="1680"/>
              </a:lnSpc>
            </a:pPr>
          </a:p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É um tratamento moderno, elegante e altamente procurado por mulheres e homens que desejam recuperar confiança, melhorar postura e fortalecer o core sem procedimentos invasivos.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496691" y="5824116"/>
            <a:ext cx="3943016" cy="1874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EMSELLA foi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a primeira tecnologia da BTL criada exclusivamente para tratar a musculatura profunda do assoalho pélvico, com muito mais conforto e eficácia do que os métodos convencionais.</a:t>
            </a:r>
          </a:p>
          <a:p>
            <a:pPr algn="l">
              <a:lnSpc>
                <a:spcPts val="1680"/>
              </a:lnSpc>
            </a:pPr>
          </a:p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Ele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atua em todo o grupo muscular da base pélvica, fortalecendo o suporte interno e re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staurando funções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essenciais sem qualquer intervenção invasiva.</a:t>
            </a:r>
          </a:p>
          <a:p>
            <a:pPr algn="l">
              <a:lnSpc>
                <a:spcPts val="1680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96D2FF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9258" y="3309151"/>
            <a:ext cx="5395571" cy="513302"/>
            <a:chOff x="0" y="0"/>
            <a:chExt cx="1421056" cy="1351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21056" cy="135191"/>
            </a:xfrm>
            <a:custGeom>
              <a:avLst/>
              <a:gdLst/>
              <a:ahLst/>
              <a:cxnLst/>
              <a:rect r="r" b="b" t="t" l="l"/>
              <a:pathLst>
                <a:path h="135191" w="1421056">
                  <a:moveTo>
                    <a:pt x="0" y="0"/>
                  </a:moveTo>
                  <a:lnTo>
                    <a:pt x="1421056" y="0"/>
                  </a:lnTo>
                  <a:lnTo>
                    <a:pt x="1421056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421056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3162528" y="0"/>
            <a:ext cx="5150641" cy="10287000"/>
            <a:chOff x="0" y="0"/>
            <a:chExt cx="1356547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56547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56547">
                  <a:moveTo>
                    <a:pt x="0" y="0"/>
                  </a:moveTo>
                  <a:lnTo>
                    <a:pt x="1356547" y="0"/>
                  </a:lnTo>
                  <a:lnTo>
                    <a:pt x="1356547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356547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283747" y="983506"/>
            <a:ext cx="5150641" cy="513302"/>
            <a:chOff x="0" y="0"/>
            <a:chExt cx="1356547" cy="1351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56547" cy="135191"/>
            </a:xfrm>
            <a:custGeom>
              <a:avLst/>
              <a:gdLst/>
              <a:ahLst/>
              <a:cxnLst/>
              <a:rect r="r" b="b" t="t" l="l"/>
              <a:pathLst>
                <a:path h="135191" w="1356547">
                  <a:moveTo>
                    <a:pt x="0" y="0"/>
                  </a:moveTo>
                  <a:lnTo>
                    <a:pt x="1356547" y="0"/>
                  </a:lnTo>
                  <a:lnTo>
                    <a:pt x="1356547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356547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59258" y="7017366"/>
            <a:ext cx="5395571" cy="513302"/>
            <a:chOff x="0" y="0"/>
            <a:chExt cx="1421056" cy="1351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21056" cy="135191"/>
            </a:xfrm>
            <a:custGeom>
              <a:avLst/>
              <a:gdLst/>
              <a:ahLst/>
              <a:cxnLst/>
              <a:rect r="r" b="b" t="t" l="l"/>
              <a:pathLst>
                <a:path h="135191" w="1421056">
                  <a:moveTo>
                    <a:pt x="0" y="0"/>
                  </a:moveTo>
                  <a:lnTo>
                    <a:pt x="1421056" y="0"/>
                  </a:lnTo>
                  <a:lnTo>
                    <a:pt x="1421056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1421056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3651077" y="7616393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768476" y="7616393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81920" y="7616393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768476" y="8499637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81920" y="8467094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251525" y="10746"/>
            <a:ext cx="4972647" cy="6034002"/>
          </a:xfrm>
          <a:custGeom>
            <a:avLst/>
            <a:gdLst/>
            <a:ahLst/>
            <a:cxnLst/>
            <a:rect r="r" b="b" t="t" l="l"/>
            <a:pathLst>
              <a:path h="6034002" w="4972647">
                <a:moveTo>
                  <a:pt x="0" y="0"/>
                </a:moveTo>
                <a:lnTo>
                  <a:pt x="4972647" y="0"/>
                </a:lnTo>
                <a:lnTo>
                  <a:pt x="4972647" y="6034003"/>
                </a:lnTo>
                <a:lnTo>
                  <a:pt x="0" y="60340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28700" y="1028700"/>
            <a:ext cx="1837715" cy="264481"/>
          </a:xfrm>
          <a:custGeom>
            <a:avLst/>
            <a:gdLst/>
            <a:ahLst/>
            <a:cxnLst/>
            <a:rect r="r" b="b" t="t" l="l"/>
            <a:pathLst>
              <a:path h="264481" w="1837715">
                <a:moveTo>
                  <a:pt x="0" y="0"/>
                </a:moveTo>
                <a:lnTo>
                  <a:pt x="1837715" y="0"/>
                </a:lnTo>
                <a:lnTo>
                  <a:pt x="1837715" y="264481"/>
                </a:lnTo>
                <a:lnTo>
                  <a:pt x="0" y="2644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059258" y="3870078"/>
            <a:ext cx="5613188" cy="3019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Redução significativa da incon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tinência urinária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Melhora da função sexual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Reforço profundo do assoalho pélvico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Benefício direto na postu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ra e no core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Redução da sensação de abdômen protuso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paciente permanece totalmente vestido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Tratamento hands-free, independente de operador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Zero dor e zero downtime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Sem consumíveis ou custos adicionais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6 SESSÕES RÁPIDAS DE 30 MINUTOS, duas vezes por semana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88421" y="3354650"/>
            <a:ext cx="2202805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BENEFÍCIOS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51058" y="1406628"/>
            <a:ext cx="5403772" cy="815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investimento que transforma resultados e crescimento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51058" y="2316011"/>
            <a:ext cx="5403772" cy="983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EMSELLA é um equipamento de alta demanda. A clínica ganha capacidade de escalar atendimentos, atrair novos públicos e agregar valor a um segmento cada vez mais procurado.</a:t>
            </a:r>
          </a:p>
          <a:p>
            <a:pPr algn="l">
              <a:lnSpc>
                <a:spcPts val="1960"/>
              </a:lnSpc>
              <a:spcBef>
                <a:spcPct val="0"/>
              </a:spcBef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7412910" y="1029005"/>
            <a:ext cx="3444274" cy="356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PARA QUEM É O EMSELLA?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88421" y="7062864"/>
            <a:ext cx="2202805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INDICAÇÕES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235290" y="8064331"/>
            <a:ext cx="1261124" cy="276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2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SAÚDE ÍNTIMA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66133" y="8104771"/>
            <a:ext cx="1261124" cy="310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INCONTINÊNCIA</a:t>
            </a:r>
          </a:p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URINÁRIA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511673" y="8064331"/>
            <a:ext cx="943156" cy="276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2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DISPAREUNIA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511673" y="8947576"/>
            <a:ext cx="943156" cy="276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2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PÓS-PARTO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66133" y="8948274"/>
            <a:ext cx="1261124" cy="310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DISFUNÇÃO</a:t>
            </a:r>
          </a:p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SEXUAL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198787" y="1582457"/>
            <a:ext cx="5688623" cy="1800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homens e mulheres de diferentes idades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acientes pós-parto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In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con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tinência urinária leve, moderada ou de esforço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acientes com disfunção sexual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H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omens com fraquez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 de core ou abdômen estufado</a:t>
            </a:r>
          </a:p>
          <a:p>
            <a:pPr algn="l" marL="259082" indent="-129541" lvl="1">
              <a:lnSpc>
                <a:spcPts val="2412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Pessoas que buscam prevenção e fortalecimento funcional</a:t>
            </a:r>
          </a:p>
        </p:txBody>
      </p:sp>
      <p:grpSp>
        <p:nvGrpSpPr>
          <p:cNvPr name="Group 33" id="33"/>
          <p:cNvGrpSpPr/>
          <p:nvPr/>
        </p:nvGrpSpPr>
        <p:grpSpPr>
          <a:xfrm rot="0">
            <a:off x="7283747" y="3710885"/>
            <a:ext cx="5150641" cy="513302"/>
            <a:chOff x="0" y="0"/>
            <a:chExt cx="1356547" cy="135191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356547" cy="135191"/>
            </a:xfrm>
            <a:custGeom>
              <a:avLst/>
              <a:gdLst/>
              <a:ahLst/>
              <a:cxnLst/>
              <a:rect r="r" b="b" t="t" l="l"/>
              <a:pathLst>
                <a:path h="135191" w="1356547">
                  <a:moveTo>
                    <a:pt x="0" y="0"/>
                  </a:moveTo>
                  <a:lnTo>
                    <a:pt x="1356547" y="0"/>
                  </a:lnTo>
                  <a:lnTo>
                    <a:pt x="1356547" y="135191"/>
                  </a:lnTo>
                  <a:lnTo>
                    <a:pt x="0" y="135191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47625"/>
              <a:ext cx="1356547" cy="182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TextBox 36" id="36"/>
          <p:cNvSpPr txBox="true"/>
          <p:nvPr/>
        </p:nvSpPr>
        <p:spPr>
          <a:xfrm rot="0">
            <a:off x="7412910" y="3756383"/>
            <a:ext cx="3550954" cy="356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VANTAGENS PARA A CLÍNICA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871366" y="4528987"/>
            <a:ext cx="1757468" cy="407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SESSÕES CURTAS E AGENDA OTIMIZADA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871366" y="5270908"/>
            <a:ext cx="2406698" cy="407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RETORNO SOBRE 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INVESTIMENTO 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EM 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POUCOS MESES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880333" y="5991294"/>
            <a:ext cx="1902625" cy="407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ALTA TAXA DE RECOMPRA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 MANUTENÇÃO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880333" y="7367646"/>
            <a:ext cx="1757468" cy="407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FORTE INDICAÇÃO ESPONTÂNEA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871366" y="6679470"/>
            <a:ext cx="2004197" cy="407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EXPANSÃO DO PORTFÓLIO FUNCIONAL E ÍNTIMO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880333" y="8091246"/>
            <a:ext cx="2446157" cy="407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PROCEDIMENTO ALTAMENTE COMERCIAL E DESEJADO</a:t>
            </a:r>
          </a:p>
        </p:txBody>
      </p:sp>
      <p:sp>
        <p:nvSpPr>
          <p:cNvPr name="Freeform 43" id="43"/>
          <p:cNvSpPr/>
          <p:nvPr/>
        </p:nvSpPr>
        <p:spPr>
          <a:xfrm flipH="false" flipV="false" rot="0">
            <a:off x="8928303" y="3299626"/>
            <a:ext cx="4323222" cy="5288346"/>
          </a:xfrm>
          <a:custGeom>
            <a:avLst/>
            <a:gdLst/>
            <a:ahLst/>
            <a:cxnLst/>
            <a:rect r="r" b="b" t="t" l="l"/>
            <a:pathLst>
              <a:path h="5288346" w="4323222">
                <a:moveTo>
                  <a:pt x="0" y="0"/>
                </a:moveTo>
                <a:lnTo>
                  <a:pt x="4323222" y="0"/>
                </a:lnTo>
                <a:lnTo>
                  <a:pt x="4323222" y="5288346"/>
                </a:lnTo>
                <a:lnTo>
                  <a:pt x="0" y="52883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44" id="44"/>
          <p:cNvSpPr txBox="true"/>
          <p:nvPr/>
        </p:nvSpPr>
        <p:spPr>
          <a:xfrm rot="0">
            <a:off x="7283747" y="8813294"/>
            <a:ext cx="4468334" cy="462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20"/>
              </a:lnSpc>
              <a:spcBef>
                <a:spcPct val="0"/>
              </a:spcBef>
            </a:pPr>
            <a:r>
              <a:rPr lang="en-US" sz="13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Uma solução completa para clínicas que desejam integrar saúde íntima, performance funcional e bem-estar.</a:t>
            </a:r>
          </a:p>
        </p:txBody>
      </p:sp>
      <p:sp>
        <p:nvSpPr>
          <p:cNvPr name="Freeform 45" id="45"/>
          <p:cNvSpPr/>
          <p:nvPr/>
        </p:nvSpPr>
        <p:spPr>
          <a:xfrm flipH="false" flipV="false" rot="0">
            <a:off x="7214647" y="4519123"/>
            <a:ext cx="446501" cy="446501"/>
          </a:xfrm>
          <a:custGeom>
            <a:avLst/>
            <a:gdLst/>
            <a:ahLst/>
            <a:cxnLst/>
            <a:rect r="r" b="b" t="t" l="l"/>
            <a:pathLst>
              <a:path h="446501" w="446501">
                <a:moveTo>
                  <a:pt x="0" y="0"/>
                </a:moveTo>
                <a:lnTo>
                  <a:pt x="446500" y="0"/>
                </a:lnTo>
                <a:lnTo>
                  <a:pt x="446500" y="446501"/>
                </a:lnTo>
                <a:lnTo>
                  <a:pt x="0" y="4465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7214647" y="8053137"/>
            <a:ext cx="446501" cy="446501"/>
          </a:xfrm>
          <a:custGeom>
            <a:avLst/>
            <a:gdLst/>
            <a:ahLst/>
            <a:cxnLst/>
            <a:rect r="r" b="b" t="t" l="l"/>
            <a:pathLst>
              <a:path h="446501" w="446501">
                <a:moveTo>
                  <a:pt x="0" y="0"/>
                </a:moveTo>
                <a:lnTo>
                  <a:pt x="446500" y="0"/>
                </a:lnTo>
                <a:lnTo>
                  <a:pt x="446500" y="446500"/>
                </a:lnTo>
                <a:lnTo>
                  <a:pt x="0" y="446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7214647" y="7357783"/>
            <a:ext cx="446501" cy="446501"/>
          </a:xfrm>
          <a:custGeom>
            <a:avLst/>
            <a:gdLst/>
            <a:ahLst/>
            <a:cxnLst/>
            <a:rect r="r" b="b" t="t" l="l"/>
            <a:pathLst>
              <a:path h="446501" w="446501">
                <a:moveTo>
                  <a:pt x="0" y="0"/>
                </a:moveTo>
                <a:lnTo>
                  <a:pt x="446500" y="0"/>
                </a:lnTo>
                <a:lnTo>
                  <a:pt x="446500" y="446501"/>
                </a:lnTo>
                <a:lnTo>
                  <a:pt x="0" y="4465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7214647" y="6666904"/>
            <a:ext cx="446501" cy="446501"/>
          </a:xfrm>
          <a:custGeom>
            <a:avLst/>
            <a:gdLst/>
            <a:ahLst/>
            <a:cxnLst/>
            <a:rect r="r" b="b" t="t" l="l"/>
            <a:pathLst>
              <a:path h="446501" w="446501">
                <a:moveTo>
                  <a:pt x="0" y="0"/>
                </a:moveTo>
                <a:lnTo>
                  <a:pt x="446500" y="0"/>
                </a:lnTo>
                <a:lnTo>
                  <a:pt x="446500" y="446501"/>
                </a:lnTo>
                <a:lnTo>
                  <a:pt x="0" y="44650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49" id="49"/>
          <p:cNvSpPr/>
          <p:nvPr/>
        </p:nvSpPr>
        <p:spPr>
          <a:xfrm flipH="false" flipV="false" rot="0">
            <a:off x="7214647" y="5981430"/>
            <a:ext cx="446501" cy="446501"/>
          </a:xfrm>
          <a:custGeom>
            <a:avLst/>
            <a:gdLst/>
            <a:ahLst/>
            <a:cxnLst/>
            <a:rect r="r" b="b" t="t" l="l"/>
            <a:pathLst>
              <a:path h="446501" w="446501">
                <a:moveTo>
                  <a:pt x="0" y="0"/>
                </a:moveTo>
                <a:lnTo>
                  <a:pt x="446500" y="0"/>
                </a:lnTo>
                <a:lnTo>
                  <a:pt x="446500" y="446501"/>
                </a:lnTo>
                <a:lnTo>
                  <a:pt x="0" y="44650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50" id="50"/>
          <p:cNvSpPr/>
          <p:nvPr/>
        </p:nvSpPr>
        <p:spPr>
          <a:xfrm flipH="false" flipV="false" rot="0">
            <a:off x="7214647" y="5250277"/>
            <a:ext cx="446501" cy="446501"/>
          </a:xfrm>
          <a:custGeom>
            <a:avLst/>
            <a:gdLst/>
            <a:ahLst/>
            <a:cxnLst/>
            <a:rect r="r" b="b" t="t" l="l"/>
            <a:pathLst>
              <a:path h="446501" w="446501">
                <a:moveTo>
                  <a:pt x="0" y="0"/>
                </a:moveTo>
                <a:lnTo>
                  <a:pt x="446500" y="0"/>
                </a:lnTo>
                <a:lnTo>
                  <a:pt x="446500" y="446501"/>
                </a:lnTo>
                <a:lnTo>
                  <a:pt x="0" y="44650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0">
            <a:off x="3651077" y="8501040"/>
            <a:ext cx="429549" cy="429549"/>
          </a:xfrm>
          <a:custGeom>
            <a:avLst/>
            <a:gdLst/>
            <a:ahLst/>
            <a:cxnLst/>
            <a:rect r="r" b="b" t="t" l="l"/>
            <a:pathLst>
              <a:path h="429549" w="429549">
                <a:moveTo>
                  <a:pt x="0" y="0"/>
                </a:moveTo>
                <a:lnTo>
                  <a:pt x="429549" y="0"/>
                </a:lnTo>
                <a:lnTo>
                  <a:pt x="429549" y="429549"/>
                </a:lnTo>
                <a:lnTo>
                  <a:pt x="0" y="429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2" id="52"/>
          <p:cNvSpPr txBox="true"/>
          <p:nvPr/>
        </p:nvSpPr>
        <p:spPr>
          <a:xfrm rot="0">
            <a:off x="2807952" y="8982220"/>
            <a:ext cx="2115799" cy="310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FORTALECIMENTO DO ASSOALHO 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PÉLVICO</a:t>
            </a:r>
          </a:p>
        </p:txBody>
      </p:sp>
      <p:sp>
        <p:nvSpPr>
          <p:cNvPr name="Freeform 53" id="53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285877" y="-111663"/>
            <a:ext cx="11002123" cy="10462471"/>
            <a:chOff x="0" y="0"/>
            <a:chExt cx="2897679" cy="27555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97679" cy="2755548"/>
            </a:xfrm>
            <a:custGeom>
              <a:avLst/>
              <a:gdLst/>
              <a:ahLst/>
              <a:cxnLst/>
              <a:rect r="r" b="b" t="t" l="l"/>
              <a:pathLst>
                <a:path h="2755548" w="2897679">
                  <a:moveTo>
                    <a:pt x="0" y="0"/>
                  </a:moveTo>
                  <a:lnTo>
                    <a:pt x="2897679" y="0"/>
                  </a:lnTo>
                  <a:lnTo>
                    <a:pt x="2897679" y="2755548"/>
                  </a:lnTo>
                  <a:lnTo>
                    <a:pt x="0" y="2755548"/>
                  </a:lnTo>
                  <a:close/>
                </a:path>
              </a:pathLst>
            </a:custGeom>
            <a:gradFill rotWithShape="true">
              <a:gsLst>
                <a:gs pos="0">
                  <a:srgbClr val="96D2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897679" cy="28031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1028700"/>
            <a:ext cx="1613014" cy="754752"/>
          </a:xfrm>
          <a:custGeom>
            <a:avLst/>
            <a:gdLst/>
            <a:ahLst/>
            <a:cxnLst/>
            <a:rect r="r" b="b" t="t" l="l"/>
            <a:pathLst>
              <a:path h="754752" w="1613014">
                <a:moveTo>
                  <a:pt x="0" y="0"/>
                </a:moveTo>
                <a:lnTo>
                  <a:pt x="1613014" y="0"/>
                </a:lnTo>
                <a:lnTo>
                  <a:pt x="1613014" y="754752"/>
                </a:lnTo>
                <a:lnTo>
                  <a:pt x="0" y="7547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285877" y="0"/>
            <a:ext cx="11002123" cy="10350807"/>
          </a:xfrm>
          <a:custGeom>
            <a:avLst/>
            <a:gdLst/>
            <a:ahLst/>
            <a:cxnLst/>
            <a:rect r="r" b="b" t="t" l="l"/>
            <a:pathLst>
              <a:path h="10350807" w="11002123">
                <a:moveTo>
                  <a:pt x="0" y="0"/>
                </a:moveTo>
                <a:lnTo>
                  <a:pt x="11002123" y="0"/>
                </a:lnTo>
                <a:lnTo>
                  <a:pt x="11002123" y="10350807"/>
                </a:lnTo>
                <a:lnTo>
                  <a:pt x="0" y="103508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9792" r="0" b="-39746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2651146"/>
            <a:ext cx="3769219" cy="1664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Uma experiência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 completa que apoia, conecta e impulsiona sua prática clínica.</a:t>
            </a:r>
          </a:p>
          <a:p>
            <a:pPr algn="l">
              <a:lnSpc>
                <a:spcPts val="1680"/>
              </a:lnSpc>
            </a:pPr>
          </a:p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Um ecossistema de serviços pensado para acompanhar o médico antes, durante e depois da aquisiçã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da</a:t>
            </a:r>
            <a:r>
              <a:rPr lang="en-US" sz="12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 tecnologias BTL.</a:t>
            </a:r>
          </a:p>
          <a:p>
            <a:pPr algn="l">
              <a:lnSpc>
                <a:spcPts val="1680"/>
              </a:lnSpc>
            </a:pPr>
          </a:p>
          <a:p>
            <a:pPr algn="l">
              <a:lnSpc>
                <a:spcPts val="1680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2041546"/>
            <a:ext cx="5407918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Customer Experience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96D2FF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855705" y="0"/>
            <a:ext cx="9457464" cy="10287000"/>
            <a:chOff x="0" y="0"/>
            <a:chExt cx="2490855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0855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90855">
                  <a:moveTo>
                    <a:pt x="0" y="0"/>
                  </a:moveTo>
                  <a:lnTo>
                    <a:pt x="2490855" y="0"/>
                  </a:lnTo>
                  <a:lnTo>
                    <a:pt x="2490855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490855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6050737"/>
            <a:ext cx="3336445" cy="3207563"/>
          </a:xfrm>
          <a:custGeom>
            <a:avLst/>
            <a:gdLst/>
            <a:ahLst/>
            <a:cxnLst/>
            <a:rect r="r" b="b" t="t" l="l"/>
            <a:pathLst>
              <a:path h="3207563" w="3336445">
                <a:moveTo>
                  <a:pt x="0" y="0"/>
                </a:moveTo>
                <a:lnTo>
                  <a:pt x="3336445" y="0"/>
                </a:lnTo>
                <a:lnTo>
                  <a:pt x="3336445" y="3207563"/>
                </a:lnTo>
                <a:lnTo>
                  <a:pt x="0" y="32075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88" t="-27748" r="0" b="-32573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943950" y="6075353"/>
            <a:ext cx="3626005" cy="3182947"/>
          </a:xfrm>
          <a:custGeom>
            <a:avLst/>
            <a:gdLst/>
            <a:ahLst/>
            <a:cxnLst/>
            <a:rect r="r" b="b" t="t" l="l"/>
            <a:pathLst>
              <a:path h="3182947" w="3626005">
                <a:moveTo>
                  <a:pt x="0" y="0"/>
                </a:moveTo>
                <a:lnTo>
                  <a:pt x="3626005" y="0"/>
                </a:lnTo>
                <a:lnTo>
                  <a:pt x="3626005" y="3182947"/>
                </a:lnTo>
                <a:lnTo>
                  <a:pt x="0" y="31829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6918" t="-34530" r="-10331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235766" y="6050737"/>
            <a:ext cx="3626005" cy="3207563"/>
          </a:xfrm>
          <a:custGeom>
            <a:avLst/>
            <a:gdLst/>
            <a:ahLst/>
            <a:cxnLst/>
            <a:rect r="r" b="b" t="t" l="l"/>
            <a:pathLst>
              <a:path h="3207563" w="3626005">
                <a:moveTo>
                  <a:pt x="0" y="0"/>
                </a:moveTo>
                <a:lnTo>
                  <a:pt x="3626004" y="0"/>
                </a:lnTo>
                <a:lnTo>
                  <a:pt x="3626004" y="3207563"/>
                </a:lnTo>
                <a:lnTo>
                  <a:pt x="0" y="32075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7787" t="0" r="-4663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4943950" y="5353417"/>
            <a:ext cx="3576980" cy="450698"/>
            <a:chOff x="0" y="0"/>
            <a:chExt cx="1363612" cy="17181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63612" cy="171814"/>
            </a:xfrm>
            <a:custGeom>
              <a:avLst/>
              <a:gdLst/>
              <a:ahLst/>
              <a:cxnLst/>
              <a:rect r="r" b="b" t="t" l="l"/>
              <a:pathLst>
                <a:path h="171814" w="1363612">
                  <a:moveTo>
                    <a:pt x="67096" y="0"/>
                  </a:moveTo>
                  <a:lnTo>
                    <a:pt x="1296517" y="0"/>
                  </a:lnTo>
                  <a:cubicBezTo>
                    <a:pt x="1333572" y="0"/>
                    <a:pt x="1363612" y="30040"/>
                    <a:pt x="1363612" y="67096"/>
                  </a:cubicBezTo>
                  <a:lnTo>
                    <a:pt x="1363612" y="104719"/>
                  </a:lnTo>
                  <a:cubicBezTo>
                    <a:pt x="1363612" y="122514"/>
                    <a:pt x="1356543" y="139580"/>
                    <a:pt x="1343960" y="152163"/>
                  </a:cubicBezTo>
                  <a:cubicBezTo>
                    <a:pt x="1331378" y="164745"/>
                    <a:pt x="1314312" y="171814"/>
                    <a:pt x="1296517" y="171814"/>
                  </a:cubicBezTo>
                  <a:lnTo>
                    <a:pt x="67096" y="171814"/>
                  </a:lnTo>
                  <a:cubicBezTo>
                    <a:pt x="49301" y="171814"/>
                    <a:pt x="32235" y="164745"/>
                    <a:pt x="19652" y="152163"/>
                  </a:cubicBezTo>
                  <a:cubicBezTo>
                    <a:pt x="7069" y="139580"/>
                    <a:pt x="0" y="122514"/>
                    <a:pt x="0" y="104719"/>
                  </a:cubicBezTo>
                  <a:lnTo>
                    <a:pt x="0" y="67096"/>
                  </a:lnTo>
                  <a:cubicBezTo>
                    <a:pt x="0" y="49301"/>
                    <a:pt x="7069" y="32235"/>
                    <a:pt x="19652" y="19652"/>
                  </a:cubicBezTo>
                  <a:cubicBezTo>
                    <a:pt x="32235" y="7069"/>
                    <a:pt x="49301" y="0"/>
                    <a:pt x="6709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363612" cy="2194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3633295" y="6075353"/>
            <a:ext cx="3626005" cy="3207563"/>
          </a:xfrm>
          <a:custGeom>
            <a:avLst/>
            <a:gdLst/>
            <a:ahLst/>
            <a:cxnLst/>
            <a:rect r="r" b="b" t="t" l="l"/>
            <a:pathLst>
              <a:path h="3207563" w="3626005">
                <a:moveTo>
                  <a:pt x="0" y="0"/>
                </a:moveTo>
                <a:lnTo>
                  <a:pt x="3626005" y="0"/>
                </a:lnTo>
                <a:lnTo>
                  <a:pt x="3626005" y="3207562"/>
                </a:lnTo>
                <a:lnTo>
                  <a:pt x="0" y="32075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7787" t="0" r="-466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633295" y="6050737"/>
            <a:ext cx="3626005" cy="3207563"/>
          </a:xfrm>
          <a:custGeom>
            <a:avLst/>
            <a:gdLst/>
            <a:ahLst/>
            <a:cxnLst/>
            <a:rect r="r" b="b" t="t" l="l"/>
            <a:pathLst>
              <a:path h="3207563" w="3626005">
                <a:moveTo>
                  <a:pt x="0" y="0"/>
                </a:moveTo>
                <a:lnTo>
                  <a:pt x="3626005" y="0"/>
                </a:lnTo>
                <a:lnTo>
                  <a:pt x="3626005" y="3207563"/>
                </a:lnTo>
                <a:lnTo>
                  <a:pt x="0" y="32075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42144" b="-3643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4492433"/>
            <a:ext cx="2850189" cy="617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Os treina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mentos são serviços adicionais e podem ser consultados conforme disponibili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dad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2025185"/>
            <a:ext cx="3543410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b="true" sz="20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50000" r="50000" t="50000" b="50000"/>
                  </a:path>
                </a:gra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Treinamento Clínico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2472834"/>
            <a:ext cx="3626005" cy="540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</a:t>
            </a:r>
            <a:r>
              <a:rPr lang="en-US" sz="1600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pr</a:t>
            </a:r>
            <a:r>
              <a:rPr lang="en-US" sz="1600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ofunde conhecimento</a:t>
            </a:r>
          </a:p>
          <a:p>
            <a:pPr algn="l">
              <a:lnSpc>
                <a:spcPts val="2240"/>
              </a:lnSpc>
            </a:pPr>
            <a:r>
              <a:rPr lang="en-US" sz="1600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 potencialize resulta</a:t>
            </a:r>
            <a:r>
              <a:rPr lang="en-US" sz="1600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</a:t>
            </a:r>
            <a:r>
              <a:rPr lang="en-US" sz="1600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os.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943950" y="3282383"/>
            <a:ext cx="3626005" cy="826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Um Centro de Assistência Técni</a:t>
            </a: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ca dedicado formado por engenheiros qualificados e certificados, responsáveis pela manutenção,</a:t>
            </a:r>
          </a:p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suporte e garantia das tecnologias.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943950" y="2025185"/>
            <a:ext cx="3626005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b="true" sz="20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50000" r="50000" t="50000" b="50000"/>
                  </a:path>
                </a:gra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Assistência Técnica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943950" y="2472834"/>
            <a:ext cx="4282676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Su</a:t>
            </a:r>
            <a:r>
              <a:rPr lang="en-US" sz="16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</a:t>
            </a:r>
            <a:r>
              <a:rPr lang="en-US" sz="16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orte especializado para garantir performance e continuida</a:t>
            </a:r>
            <a:r>
              <a:rPr lang="en-US" sz="16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de</a:t>
            </a:r>
            <a:r>
              <a:rPr lang="en-US" sz="16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46106" y="3282383"/>
            <a:ext cx="3626005" cy="1036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8" indent="-129544" lvl="1">
              <a:lnSpc>
                <a:spcPts val="1680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Treinamentos Presenciais</a:t>
            </a:r>
          </a:p>
          <a:p>
            <a:pPr algn="l" marL="259088" indent="-129544" lvl="1">
              <a:lnSpc>
                <a:spcPts val="1680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Conduzido por especialistas</a:t>
            </a:r>
          </a:p>
          <a:p>
            <a:pPr algn="l" marL="259088" indent="-129544" lvl="1">
              <a:lnSpc>
                <a:spcPts val="1680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Aprofundamento Técnico</a:t>
            </a:r>
          </a:p>
          <a:p>
            <a:pPr algn="l" marL="259088" indent="-129544" lvl="1">
              <a:lnSpc>
                <a:spcPts val="1680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Otimização de Protocolos</a:t>
            </a:r>
          </a:p>
          <a:p>
            <a:pPr algn="l" marL="259088" indent="-129544" lvl="1">
              <a:lnSpc>
                <a:spcPts val="1680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Aplicação Segura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810600" y="4511483"/>
            <a:ext cx="3626005" cy="617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8" indent="-129544" lvl="1">
              <a:lnSpc>
                <a:spcPts val="1680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Atendimento Exclusivo</a:t>
            </a:r>
          </a:p>
          <a:p>
            <a:pPr algn="l" marL="259088" indent="-129544" lvl="1">
              <a:lnSpc>
                <a:spcPts val="1680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Tempo de Resposta Ágil</a:t>
            </a:r>
          </a:p>
          <a:p>
            <a:pPr algn="l" marL="259088" indent="-129544" lvl="1">
              <a:lnSpc>
                <a:spcPts val="1680"/>
              </a:lnSpc>
              <a:buFont typeface="Arial"/>
              <a:buChar char="•"/>
            </a:pPr>
            <a:r>
              <a:rPr lang="en-US" sz="1200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0" r="100000" t="0" b="100000"/>
                  </a:path>
                  <a:tileRect r="0" l="-100000" b="0" t="-10000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Peças Originais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979320" y="1076876"/>
            <a:ext cx="5407918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b="true" sz="2400">
                <a:solidFill>
                  <a:srgbClr val="00508C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Customer Experience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235766" y="3282383"/>
            <a:ext cx="3064168" cy="1036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 BTL Support reúne suporte técni</a:t>
            </a:r>
            <a:r>
              <a:rPr lang="en-US" sz="12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co, orientação operacional e acompanhamento contínuo para garantir que cada tecnologia BTL entregue o máximo de performance ao longo do tempo.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235766" y="2025185"/>
            <a:ext cx="3626005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b="true" sz="20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BTL Support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235766" y="2472834"/>
            <a:ext cx="3064168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</a:t>
            </a:r>
            <a:r>
              <a:rPr lang="en-US" sz="16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p</a:t>
            </a:r>
            <a:r>
              <a:rPr lang="en-US" sz="16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oio contínuo para impulsionar a evolução da sua clínica.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117339" y="5476106"/>
            <a:ext cx="2900534" cy="181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7"/>
              </a:lnSpc>
            </a:pPr>
            <a:r>
              <a:rPr lang="en-US" sz="1105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  <a:hlinkClick r:id="rId6" tooltip="https://www.btlnet.com.br/servicos-tecnicos-brasil"/>
              </a:rPr>
              <a:t>Acesse o Centro de Assistência Técni</a:t>
            </a:r>
            <a:r>
              <a:rPr lang="en-US" sz="1105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  <a:hlinkClick r:id="rId7" tooltip="https://www.btlnet.com.br/servicos-tecnicos-brasil"/>
              </a:rPr>
              <a:t>ca BTL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633295" y="3282383"/>
            <a:ext cx="3172911" cy="826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Acesso facil</a:t>
            </a:r>
            <a:r>
              <a:rPr lang="en-US" sz="12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itado a consumíveis e acessórios originais, garantindo continuidade dos tratamentos, segurança clínica e eficiência operacional no dia a dia do consultório.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3633295" y="2025185"/>
            <a:ext cx="3787650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b="true" sz="20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Compra de Consumíveis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3633295" y="2472834"/>
            <a:ext cx="3626005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</a:t>
            </a:r>
            <a:r>
              <a:rPr lang="en-US" sz="1600">
                <a:gradFill>
                  <a:gsLst>
                    <a:gs pos="0">
                      <a:srgbClr val="96D2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onsumíveis originais BTL, com compra rápida em poucos cliques.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3922965" y="5509304"/>
            <a:ext cx="1501950" cy="181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7"/>
              </a:lnSpc>
            </a:pPr>
            <a:r>
              <a:rPr lang="en-US" sz="1105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50000" r="50000" t="50000" b="50000"/>
                  </a:path>
                </a:gradFill>
                <a:latin typeface="BTL Noto Sans 1 Light"/>
                <a:ea typeface="BTL Noto Sans 1 Light"/>
                <a:cs typeface="BTL Noto Sans 1 Light"/>
                <a:sym typeface="BTL Noto Sans 1 Light"/>
                <a:hlinkClick r:id="rId8" tooltip="https://btlnetvendas.com.br"/>
              </a:rPr>
              <a:t>Acesse o E-Shop</a:t>
            </a:r>
          </a:p>
        </p:txBody>
      </p:sp>
      <p:sp>
        <p:nvSpPr>
          <p:cNvPr name="Freeform 30" id="30"/>
          <p:cNvSpPr/>
          <p:nvPr/>
        </p:nvSpPr>
        <p:spPr>
          <a:xfrm flipH="false" flipV="false" rot="0">
            <a:off x="1028700" y="1028700"/>
            <a:ext cx="856141" cy="400601"/>
          </a:xfrm>
          <a:custGeom>
            <a:avLst/>
            <a:gdLst/>
            <a:ahLst/>
            <a:cxnLst/>
            <a:rect r="r" b="b" t="t" l="l"/>
            <a:pathLst>
              <a:path h="400601" w="856141">
                <a:moveTo>
                  <a:pt x="0" y="0"/>
                </a:moveTo>
                <a:lnTo>
                  <a:pt x="856141" y="0"/>
                </a:lnTo>
                <a:lnTo>
                  <a:pt x="856141" y="400601"/>
                </a:lnTo>
                <a:lnTo>
                  <a:pt x="0" y="40060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7751202" y="5143500"/>
            <a:ext cx="818753" cy="818753"/>
          </a:xfrm>
          <a:custGeom>
            <a:avLst/>
            <a:gdLst/>
            <a:ahLst/>
            <a:cxnLst/>
            <a:rect r="r" b="b" t="t" l="l"/>
            <a:pathLst>
              <a:path h="818753" w="818753">
                <a:moveTo>
                  <a:pt x="0" y="0"/>
                </a:moveTo>
                <a:lnTo>
                  <a:pt x="818753" y="0"/>
                </a:lnTo>
                <a:lnTo>
                  <a:pt x="818753" y="818753"/>
                </a:lnTo>
                <a:lnTo>
                  <a:pt x="0" y="81875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32" id="32"/>
          <p:cNvGrpSpPr/>
          <p:nvPr/>
        </p:nvGrpSpPr>
        <p:grpSpPr>
          <a:xfrm rot="0">
            <a:off x="1032196" y="5353417"/>
            <a:ext cx="2846693" cy="450698"/>
            <a:chOff x="0" y="0"/>
            <a:chExt cx="1085213" cy="171814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085213" cy="171814"/>
            </a:xfrm>
            <a:custGeom>
              <a:avLst/>
              <a:gdLst/>
              <a:ahLst/>
              <a:cxnLst/>
              <a:rect r="r" b="b" t="t" l="l"/>
              <a:pathLst>
                <a:path h="171814" w="1085213">
                  <a:moveTo>
                    <a:pt x="84308" y="0"/>
                  </a:moveTo>
                  <a:lnTo>
                    <a:pt x="1000905" y="0"/>
                  </a:lnTo>
                  <a:cubicBezTo>
                    <a:pt x="1047467" y="0"/>
                    <a:pt x="1085213" y="37746"/>
                    <a:pt x="1085213" y="84308"/>
                  </a:cubicBezTo>
                  <a:lnTo>
                    <a:pt x="1085213" y="87506"/>
                  </a:lnTo>
                  <a:cubicBezTo>
                    <a:pt x="1085213" y="134068"/>
                    <a:pt x="1047467" y="171814"/>
                    <a:pt x="1000905" y="171814"/>
                  </a:cubicBezTo>
                  <a:lnTo>
                    <a:pt x="84308" y="171814"/>
                  </a:lnTo>
                  <a:cubicBezTo>
                    <a:pt x="37746" y="171814"/>
                    <a:pt x="0" y="134068"/>
                    <a:pt x="0" y="87506"/>
                  </a:cubicBezTo>
                  <a:lnTo>
                    <a:pt x="0" y="84308"/>
                  </a:lnTo>
                  <a:cubicBezTo>
                    <a:pt x="0" y="37746"/>
                    <a:pt x="37746" y="0"/>
                    <a:pt x="8430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508C">
                    <a:alpha val="100000"/>
                  </a:srgbClr>
                </a:gs>
                <a:gs pos="100000">
                  <a:srgbClr val="000A3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47625"/>
              <a:ext cx="1085213" cy="2194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TextBox 35" id="35"/>
          <p:cNvSpPr txBox="true"/>
          <p:nvPr/>
        </p:nvSpPr>
        <p:spPr>
          <a:xfrm rot="0">
            <a:off x="1205585" y="5476106"/>
            <a:ext cx="2900534" cy="181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7"/>
              </a:lnSpc>
            </a:pPr>
            <a:r>
              <a:rPr lang="en-US" sz="1105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Agende um treinamento</a:t>
            </a:r>
          </a:p>
        </p:txBody>
      </p:sp>
      <p:sp>
        <p:nvSpPr>
          <p:cNvPr name="Freeform 36" id="36"/>
          <p:cNvSpPr/>
          <p:nvPr/>
        </p:nvSpPr>
        <p:spPr>
          <a:xfrm flipH="false" flipV="false" rot="0">
            <a:off x="2905998" y="5143500"/>
            <a:ext cx="818753" cy="818753"/>
          </a:xfrm>
          <a:custGeom>
            <a:avLst/>
            <a:gdLst/>
            <a:ahLst/>
            <a:cxnLst/>
            <a:rect r="r" b="b" t="t" l="l"/>
            <a:pathLst>
              <a:path h="818753" w="818753">
                <a:moveTo>
                  <a:pt x="0" y="0"/>
                </a:moveTo>
                <a:lnTo>
                  <a:pt x="818752" y="0"/>
                </a:lnTo>
                <a:lnTo>
                  <a:pt x="818752" y="818753"/>
                </a:lnTo>
                <a:lnTo>
                  <a:pt x="0" y="81875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37" id="37"/>
          <p:cNvGrpSpPr/>
          <p:nvPr/>
        </p:nvGrpSpPr>
        <p:grpSpPr>
          <a:xfrm rot="0">
            <a:off x="9235766" y="5358496"/>
            <a:ext cx="3626005" cy="450698"/>
            <a:chOff x="0" y="0"/>
            <a:chExt cx="1382301" cy="171814"/>
          </a:xfrm>
        </p:grpSpPr>
        <p:sp>
          <p:nvSpPr>
            <p:cNvPr name="Freeform 38" id="38">
              <a:hlinkClick r:id="rId11" tooltip="https://btlsupportint.com"/>
            </p:cNvPr>
            <p:cNvSpPr/>
            <p:nvPr/>
          </p:nvSpPr>
          <p:spPr>
            <a:xfrm flipH="false" flipV="false" rot="0">
              <a:off x="0" y="0"/>
              <a:ext cx="1382301" cy="171814"/>
            </a:xfrm>
            <a:custGeom>
              <a:avLst/>
              <a:gdLst/>
              <a:ahLst/>
              <a:cxnLst/>
              <a:rect r="r" b="b" t="t" l="l"/>
              <a:pathLst>
                <a:path h="171814" w="1382301">
                  <a:moveTo>
                    <a:pt x="66188" y="0"/>
                  </a:moveTo>
                  <a:lnTo>
                    <a:pt x="1316113" y="0"/>
                  </a:lnTo>
                  <a:cubicBezTo>
                    <a:pt x="1352668" y="0"/>
                    <a:pt x="1382301" y="29634"/>
                    <a:pt x="1382301" y="66188"/>
                  </a:cubicBezTo>
                  <a:lnTo>
                    <a:pt x="1382301" y="105626"/>
                  </a:lnTo>
                  <a:cubicBezTo>
                    <a:pt x="1382301" y="142181"/>
                    <a:pt x="1352668" y="171814"/>
                    <a:pt x="1316113" y="171814"/>
                  </a:cubicBezTo>
                  <a:lnTo>
                    <a:pt x="66188" y="171814"/>
                  </a:lnTo>
                  <a:cubicBezTo>
                    <a:pt x="29634" y="171814"/>
                    <a:pt x="0" y="142181"/>
                    <a:pt x="0" y="105626"/>
                  </a:cubicBezTo>
                  <a:lnTo>
                    <a:pt x="0" y="66188"/>
                  </a:lnTo>
                  <a:cubicBezTo>
                    <a:pt x="0" y="29634"/>
                    <a:pt x="29634" y="0"/>
                    <a:pt x="6618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6D2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47625"/>
              <a:ext cx="1382301" cy="2194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40" id="40">
            <a:hlinkClick r:id="rId13" tooltip="https://btlsupportint.com"/>
          </p:cNvPr>
          <p:cNvSpPr/>
          <p:nvPr/>
        </p:nvSpPr>
        <p:spPr>
          <a:xfrm flipH="false" flipV="false" rot="0">
            <a:off x="12064234" y="5177521"/>
            <a:ext cx="818753" cy="818753"/>
          </a:xfrm>
          <a:custGeom>
            <a:avLst/>
            <a:gdLst/>
            <a:ahLst/>
            <a:cxnLst/>
            <a:rect r="r" b="b" t="t" l="l"/>
            <a:pathLst>
              <a:path h="818753" w="818753">
                <a:moveTo>
                  <a:pt x="0" y="0"/>
                </a:moveTo>
                <a:lnTo>
                  <a:pt x="818753" y="0"/>
                </a:lnTo>
                <a:lnTo>
                  <a:pt x="818753" y="818752"/>
                </a:lnTo>
                <a:lnTo>
                  <a:pt x="0" y="81875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grpSp>
        <p:nvGrpSpPr>
          <p:cNvPr name="Group 41" id="41"/>
          <p:cNvGrpSpPr/>
          <p:nvPr/>
        </p:nvGrpSpPr>
        <p:grpSpPr>
          <a:xfrm rot="0">
            <a:off x="13633295" y="5384385"/>
            <a:ext cx="3626005" cy="450698"/>
            <a:chOff x="0" y="0"/>
            <a:chExt cx="1382301" cy="171814"/>
          </a:xfrm>
        </p:grpSpPr>
        <p:sp>
          <p:nvSpPr>
            <p:cNvPr name="Freeform 42" id="42">
              <a:hlinkClick r:id="rId14" tooltip="https://btlnetvendas.com.br"/>
            </p:cNvPr>
            <p:cNvSpPr/>
            <p:nvPr/>
          </p:nvSpPr>
          <p:spPr>
            <a:xfrm flipH="false" flipV="false" rot="0">
              <a:off x="0" y="0"/>
              <a:ext cx="1382301" cy="171814"/>
            </a:xfrm>
            <a:custGeom>
              <a:avLst/>
              <a:gdLst/>
              <a:ahLst/>
              <a:cxnLst/>
              <a:rect r="r" b="b" t="t" l="l"/>
              <a:pathLst>
                <a:path h="171814" w="1382301">
                  <a:moveTo>
                    <a:pt x="66188" y="0"/>
                  </a:moveTo>
                  <a:lnTo>
                    <a:pt x="1316113" y="0"/>
                  </a:lnTo>
                  <a:cubicBezTo>
                    <a:pt x="1352668" y="0"/>
                    <a:pt x="1382301" y="29634"/>
                    <a:pt x="1382301" y="66188"/>
                  </a:cubicBezTo>
                  <a:lnTo>
                    <a:pt x="1382301" y="105626"/>
                  </a:lnTo>
                  <a:cubicBezTo>
                    <a:pt x="1382301" y="142181"/>
                    <a:pt x="1352668" y="171814"/>
                    <a:pt x="1316113" y="171814"/>
                  </a:cubicBezTo>
                  <a:lnTo>
                    <a:pt x="66188" y="171814"/>
                  </a:lnTo>
                  <a:cubicBezTo>
                    <a:pt x="29634" y="171814"/>
                    <a:pt x="0" y="142181"/>
                    <a:pt x="0" y="105626"/>
                  </a:cubicBezTo>
                  <a:lnTo>
                    <a:pt x="0" y="66188"/>
                  </a:lnTo>
                  <a:cubicBezTo>
                    <a:pt x="0" y="29634"/>
                    <a:pt x="29634" y="0"/>
                    <a:pt x="6618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6D2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47625"/>
              <a:ext cx="1382301" cy="2194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44" id="44">
            <a:hlinkClick r:id="rId15" tooltip="https://btlnetvendas.com.br"/>
          </p:cNvPr>
          <p:cNvSpPr/>
          <p:nvPr/>
        </p:nvSpPr>
        <p:spPr>
          <a:xfrm flipH="false" flipV="false" rot="0">
            <a:off x="16491714" y="5203410"/>
            <a:ext cx="818753" cy="818753"/>
          </a:xfrm>
          <a:custGeom>
            <a:avLst/>
            <a:gdLst/>
            <a:ahLst/>
            <a:cxnLst/>
            <a:rect r="r" b="b" t="t" l="l"/>
            <a:pathLst>
              <a:path h="818753" w="818753">
                <a:moveTo>
                  <a:pt x="0" y="0"/>
                </a:moveTo>
                <a:lnTo>
                  <a:pt x="818753" y="0"/>
                </a:lnTo>
                <a:lnTo>
                  <a:pt x="818753" y="818752"/>
                </a:lnTo>
                <a:lnTo>
                  <a:pt x="0" y="81875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45" id="45"/>
          <p:cNvSpPr txBox="true"/>
          <p:nvPr/>
        </p:nvSpPr>
        <p:spPr>
          <a:xfrm rot="0">
            <a:off x="9522306" y="5481185"/>
            <a:ext cx="1501950" cy="181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7"/>
              </a:lnSpc>
            </a:pPr>
            <a:r>
              <a:rPr lang="en-US" sz="1105">
                <a:solidFill>
                  <a:srgbClr val="00508C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  <a:hlinkClick r:id="rId16" tooltip="https://btlsupportint.com"/>
              </a:rPr>
              <a:t>Acesse o BTL Support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3922965" y="5509304"/>
            <a:ext cx="1501950" cy="181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7"/>
              </a:lnSpc>
            </a:pPr>
            <a:r>
              <a:rPr lang="en-US" sz="1105">
                <a:gradFill>
                  <a:gsLst>
                    <a:gs pos="0">
                      <a:srgbClr val="00508C">
                        <a:alpha val="100000"/>
                      </a:srgbClr>
                    </a:gs>
                    <a:gs pos="100000">
                      <a:srgbClr val="000A32">
                        <a:alpha val="100000"/>
                      </a:srgbClr>
                    </a:gs>
                  </a:gsLst>
                  <a:path path="circle">
                    <a:fillToRect l="50000" r="50000" t="50000" b="50000"/>
                  </a:path>
                </a:gradFill>
                <a:latin typeface="BTL Noto Sans 1 Light"/>
                <a:ea typeface="BTL Noto Sans 1 Light"/>
                <a:cs typeface="BTL Noto Sans 1 Light"/>
                <a:sym typeface="BTL Noto Sans 1 Light"/>
                <a:hlinkClick r:id="rId17" tooltip="https://btlnetvendas.com.br"/>
              </a:rPr>
              <a:t>Acesse o E-Shop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473354" y="0"/>
            <a:ext cx="29079859" cy="10287000"/>
          </a:xfrm>
          <a:custGeom>
            <a:avLst/>
            <a:gdLst/>
            <a:ahLst/>
            <a:cxnLst/>
            <a:rect r="r" b="b" t="t" l="l"/>
            <a:pathLst>
              <a:path h="10287000" w="29079859">
                <a:moveTo>
                  <a:pt x="0" y="0"/>
                </a:moveTo>
                <a:lnTo>
                  <a:pt x="29079858" y="0"/>
                </a:lnTo>
                <a:lnTo>
                  <a:pt x="2907985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066575" y="3463446"/>
            <a:ext cx="6682338" cy="816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A BTL Aesthetics oferece tecnologias inteligentes, complem</a:t>
            </a:r>
            <a:r>
              <a:rPr lang="en-US" sz="16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entares e de alto impacto clínico, projetadas para gerar resultados previsíveis, ampliar possibilidades e acelerar o crescimento das clínicas mais exigentes.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066575" y="1707080"/>
            <a:ext cx="7192725" cy="1384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Pronto para</a:t>
            </a:r>
            <a:r>
              <a:rPr lang="en-US" b="true" sz="3999">
                <a:solidFill>
                  <a:srgbClr val="FFFFFF"/>
                </a:solidFill>
                <a:latin typeface="BTL Noto Sans 1 Semi-Bold"/>
                <a:ea typeface="BTL Noto Sans 1 Semi-Bold"/>
                <a:cs typeface="BTL Noto Sans 1 Semi-Bold"/>
                <a:sym typeface="BTL Noto Sans 1 Semi-Bold"/>
              </a:rPr>
              <a:t> elevar sua clínica ao próximo nível?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066575" y="6220993"/>
            <a:ext cx="6640023" cy="540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Entre em contato com o </a:t>
            </a:r>
            <a:r>
              <a:rPr lang="en-US" sz="1600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time BTL e conheça as condições especiais para integrar essas soluções ao seu portfólio.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6901312" y="9410700"/>
            <a:ext cx="1020775" cy="477635"/>
          </a:xfrm>
          <a:custGeom>
            <a:avLst/>
            <a:gdLst/>
            <a:ahLst/>
            <a:cxnLst/>
            <a:rect r="r" b="b" t="t" l="l"/>
            <a:pathLst>
              <a:path h="477635" w="1020775">
                <a:moveTo>
                  <a:pt x="0" y="0"/>
                </a:moveTo>
                <a:lnTo>
                  <a:pt x="1020776" y="0"/>
                </a:lnTo>
                <a:lnTo>
                  <a:pt x="1020776" y="477635"/>
                </a:lnTo>
                <a:lnTo>
                  <a:pt x="0" y="4776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508C">
                <a:alpha val="100000"/>
              </a:srgbClr>
            </a:gs>
            <a:gs pos="100000">
              <a:srgbClr val="000A3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161824" y="0"/>
            <a:ext cx="23648276" cy="10287000"/>
          </a:xfrm>
          <a:custGeom>
            <a:avLst/>
            <a:gdLst/>
            <a:ahLst/>
            <a:cxnLst/>
            <a:rect r="r" b="b" t="t" l="l"/>
            <a:pathLst>
              <a:path h="10287000" w="23648276">
                <a:moveTo>
                  <a:pt x="0" y="0"/>
                </a:moveTo>
                <a:lnTo>
                  <a:pt x="23648276" y="0"/>
                </a:lnTo>
                <a:lnTo>
                  <a:pt x="2364827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34072" y="2479860"/>
            <a:ext cx="1177944" cy="551176"/>
          </a:xfrm>
          <a:custGeom>
            <a:avLst/>
            <a:gdLst/>
            <a:ahLst/>
            <a:cxnLst/>
            <a:rect r="r" b="b" t="t" l="l"/>
            <a:pathLst>
              <a:path h="551176" w="1177944">
                <a:moveTo>
                  <a:pt x="0" y="0"/>
                </a:moveTo>
                <a:lnTo>
                  <a:pt x="1177944" y="0"/>
                </a:lnTo>
                <a:lnTo>
                  <a:pt x="1177944" y="551176"/>
                </a:lnTo>
                <a:lnTo>
                  <a:pt x="0" y="5511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25247" y="6273536"/>
            <a:ext cx="422738" cy="422738"/>
          </a:xfrm>
          <a:custGeom>
            <a:avLst/>
            <a:gdLst/>
            <a:ahLst/>
            <a:cxnLst/>
            <a:rect r="r" b="b" t="t" l="l"/>
            <a:pathLst>
              <a:path h="422738" w="422738">
                <a:moveTo>
                  <a:pt x="0" y="0"/>
                </a:moveTo>
                <a:lnTo>
                  <a:pt x="422738" y="0"/>
                </a:lnTo>
                <a:lnTo>
                  <a:pt x="422738" y="422738"/>
                </a:lnTo>
                <a:lnTo>
                  <a:pt x="0" y="4227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80202" y="7294312"/>
            <a:ext cx="512828" cy="512828"/>
          </a:xfrm>
          <a:custGeom>
            <a:avLst/>
            <a:gdLst/>
            <a:ahLst/>
            <a:cxnLst/>
            <a:rect r="r" b="b" t="t" l="l"/>
            <a:pathLst>
              <a:path h="512828" w="512828">
                <a:moveTo>
                  <a:pt x="0" y="0"/>
                </a:moveTo>
                <a:lnTo>
                  <a:pt x="512828" y="0"/>
                </a:lnTo>
                <a:lnTo>
                  <a:pt x="512828" y="512828"/>
                </a:lnTo>
                <a:lnTo>
                  <a:pt x="0" y="5128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03996" y="6781484"/>
            <a:ext cx="465239" cy="465239"/>
          </a:xfrm>
          <a:custGeom>
            <a:avLst/>
            <a:gdLst/>
            <a:ahLst/>
            <a:cxnLst/>
            <a:rect r="r" b="b" t="t" l="l"/>
            <a:pathLst>
              <a:path h="465239" w="465239">
                <a:moveTo>
                  <a:pt x="0" y="0"/>
                </a:moveTo>
                <a:lnTo>
                  <a:pt x="465240" y="0"/>
                </a:lnTo>
                <a:lnTo>
                  <a:pt x="465240" y="465240"/>
                </a:lnTo>
                <a:lnTo>
                  <a:pt x="0" y="4652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34072" y="3167805"/>
            <a:ext cx="5939470" cy="9364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05"/>
              </a:lnSpc>
              <a:spcBef>
                <a:spcPct val="0"/>
              </a:spcBef>
            </a:pPr>
            <a:r>
              <a:rPr lang="en-US" sz="5504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Obrigado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34072" y="4678286"/>
            <a:ext cx="5939470" cy="5967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5"/>
              </a:lnSpc>
              <a:spcBef>
                <a:spcPct val="0"/>
              </a:spcBef>
            </a:pPr>
            <a:r>
              <a:rPr lang="en-US" sz="3504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Nome Sobrenome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34072" y="5248825"/>
            <a:ext cx="5939470" cy="3961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5"/>
              </a:lnSpc>
              <a:spcBef>
                <a:spcPct val="0"/>
              </a:spcBef>
            </a:pPr>
            <a:r>
              <a:rPr lang="en-US" sz="2404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Cargo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323044" y="6130661"/>
            <a:ext cx="5939470" cy="1624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5"/>
              </a:lnSpc>
            </a:pPr>
            <a:r>
              <a:rPr lang="en-US" sz="2404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(xx) xxxxx-xxxx</a:t>
            </a:r>
          </a:p>
          <a:p>
            <a:pPr algn="l">
              <a:lnSpc>
                <a:spcPts val="4495"/>
              </a:lnSpc>
            </a:pPr>
            <a:r>
              <a:rPr lang="en-US" sz="2404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xxxxxxx@btlnet.com</a:t>
            </a:r>
          </a:p>
          <a:p>
            <a:pPr algn="l">
              <a:lnSpc>
                <a:spcPts val="4495"/>
              </a:lnSpc>
            </a:pPr>
            <a:r>
              <a:rPr lang="en-US" sz="2404">
                <a:solidFill>
                  <a:srgbClr val="FFFFFF"/>
                </a:solidFill>
                <a:latin typeface="BTL Noto Sans 1 Light"/>
                <a:ea typeface="BTL Noto Sans 1 Light"/>
                <a:cs typeface="BTL Noto Sans 1 Light"/>
                <a:sym typeface="BTL Noto Sans 1 Light"/>
              </a:rPr>
              <a:t>www.btlaesthetics.com.br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DAHBOPMQ1WA</dc:identifier>
  <dcterms:modified xsi:type="dcterms:W3CDTF">2011-08-01T06:04:30Z</dcterms:modified>
  <cp:revision>1</cp:revision>
  <dc:title>Apresentação Comercial AESTHETIC</dc:title>
</cp:coreProperties>
</file>